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1"/>
  </p:sldMasterIdLst>
  <p:notesMasterIdLst>
    <p:notesMasterId r:id="rId12"/>
  </p:notesMasterIdLst>
  <p:sldIdLst>
    <p:sldId id="256" r:id="rId2"/>
    <p:sldId id="259" r:id="rId3"/>
    <p:sldId id="260" r:id="rId4"/>
    <p:sldId id="263" r:id="rId5"/>
    <p:sldId id="264" r:id="rId6"/>
    <p:sldId id="267" r:id="rId7"/>
    <p:sldId id="315" r:id="rId8"/>
    <p:sldId id="274" r:id="rId9"/>
    <p:sldId id="266" r:id="rId10"/>
    <p:sldId id="314" r:id="rId11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Oswald" panose="00000500000000000000" pitchFamily="2" charset="0"/>
      <p:regular r:id="rId17"/>
      <p:bold r:id="rId18"/>
    </p:embeddedFont>
    <p:embeddedFont>
      <p:font typeface="Raleway" pitchFamily="2" charset="0"/>
      <p:regular r:id="rId19"/>
      <p:bold r:id="rId20"/>
      <p:italic r:id="rId21"/>
      <p:boldItalic r:id="rId22"/>
    </p:embeddedFont>
    <p:embeddedFont>
      <p:font typeface="Roboto" panose="02000000000000000000" pitchFamily="2" charset="0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5EBEF"/>
    <a:srgbClr val="0097A7"/>
    <a:srgbClr val="11317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4C769C5-745D-495C-80D9-E69C25736C67}">
  <a:tblStyle styleId="{84C769C5-745D-495C-80D9-E69C25736C6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8" d="100"/>
          <a:sy n="138" d="100"/>
        </p:scale>
        <p:origin x="11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font" Target="fonts/font14.fntdata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g8b8ed53e21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4" name="Google Shape;694;g8b8ed53e21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8c1997cbfd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" name="Google Shape;700;g8c1997cbfd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g93be0b7465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8" name="Google Shape;778;g93be0b7465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g8c1997cbfd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2" name="Google Shape;802;g8c1997cbfd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g8c1997cbfd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3" name="Google Shape;883;g8c1997cbfd_0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7" name="Google Shape;1077;g8b8ed53e21_0_2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8" name="Google Shape;1078;g8b8ed53e21_0_2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g8b8ed53e21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1" name="Google Shape;861;g8b8ed53e21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g8b8ed53e21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1" name="Google Shape;861;g8b8ed53e21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76504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20000" y="1016381"/>
            <a:ext cx="4079700" cy="240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20000" y="3387619"/>
            <a:ext cx="2350500" cy="73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8"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2" name="Google Shape;432;p23"/>
          <p:cNvGrpSpPr/>
          <p:nvPr/>
        </p:nvGrpSpPr>
        <p:grpSpPr>
          <a:xfrm>
            <a:off x="0" y="4569046"/>
            <a:ext cx="1022509" cy="572747"/>
            <a:chOff x="-77" y="3784091"/>
            <a:chExt cx="2423582" cy="1357541"/>
          </a:xfrm>
        </p:grpSpPr>
        <p:sp>
          <p:nvSpPr>
            <p:cNvPr id="433" name="Google Shape;433;p23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23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23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23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23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8" name="Google Shape;438;p23"/>
          <p:cNvGrpSpPr/>
          <p:nvPr/>
        </p:nvGrpSpPr>
        <p:grpSpPr>
          <a:xfrm rot="10800000">
            <a:off x="8121500" y="-4"/>
            <a:ext cx="1022509" cy="572747"/>
            <a:chOff x="-77" y="3784091"/>
            <a:chExt cx="2423582" cy="1357541"/>
          </a:xfrm>
        </p:grpSpPr>
        <p:sp>
          <p:nvSpPr>
            <p:cNvPr id="439" name="Google Shape;439;p23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23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23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23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23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4" name="Google Shape;444;p23"/>
          <p:cNvGrpSpPr/>
          <p:nvPr/>
        </p:nvGrpSpPr>
        <p:grpSpPr>
          <a:xfrm flipH="1">
            <a:off x="8121500" y="4569896"/>
            <a:ext cx="1022509" cy="572747"/>
            <a:chOff x="-77" y="3784091"/>
            <a:chExt cx="2423582" cy="1357541"/>
          </a:xfrm>
        </p:grpSpPr>
        <p:sp>
          <p:nvSpPr>
            <p:cNvPr id="445" name="Google Shape;445;p23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23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23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23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23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0" name="Google Shape;450;p23"/>
          <p:cNvGrpSpPr/>
          <p:nvPr/>
        </p:nvGrpSpPr>
        <p:grpSpPr>
          <a:xfrm rot="10800000" flipH="1">
            <a:off x="0" y="846"/>
            <a:ext cx="1022509" cy="572747"/>
            <a:chOff x="-77" y="3784091"/>
            <a:chExt cx="2423582" cy="1357541"/>
          </a:xfrm>
        </p:grpSpPr>
        <p:sp>
          <p:nvSpPr>
            <p:cNvPr id="451" name="Google Shape;451;p23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23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23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23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23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8_1"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7" name="Google Shape;457;p24"/>
          <p:cNvGrpSpPr/>
          <p:nvPr/>
        </p:nvGrpSpPr>
        <p:grpSpPr>
          <a:xfrm rot="5400000" flipH="1">
            <a:off x="-533027" y="3252941"/>
            <a:ext cx="2423582" cy="1357541"/>
            <a:chOff x="-77" y="3784091"/>
            <a:chExt cx="2423582" cy="1357541"/>
          </a:xfrm>
        </p:grpSpPr>
        <p:sp>
          <p:nvSpPr>
            <p:cNvPr id="458" name="Google Shape;458;p24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24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24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24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24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3" name="Google Shape;463;p24"/>
          <p:cNvGrpSpPr/>
          <p:nvPr/>
        </p:nvGrpSpPr>
        <p:grpSpPr>
          <a:xfrm rot="-5400000" flipH="1">
            <a:off x="7253448" y="533016"/>
            <a:ext cx="2423582" cy="1357541"/>
            <a:chOff x="-77" y="3784091"/>
            <a:chExt cx="2423582" cy="1357541"/>
          </a:xfrm>
        </p:grpSpPr>
        <p:sp>
          <p:nvSpPr>
            <p:cNvPr id="464" name="Google Shape;464;p24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24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24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24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24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3216900" y="1518175"/>
            <a:ext cx="1599000" cy="123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900"/>
              <a:buNone/>
              <a:defRPr sz="72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/>
          </p:nvPr>
        </p:nvSpPr>
        <p:spPr>
          <a:xfrm>
            <a:off x="3216900" y="2744525"/>
            <a:ext cx="2622000" cy="88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Raleway"/>
              <a:buNone/>
              <a:defRPr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>
            <a:spLocks noGrp="1"/>
          </p:cNvSpPr>
          <p:nvPr>
            <p:ph type="title"/>
          </p:nvPr>
        </p:nvSpPr>
        <p:spPr>
          <a:xfrm>
            <a:off x="5162060" y="2286734"/>
            <a:ext cx="21453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body" idx="1"/>
          </p:nvPr>
        </p:nvSpPr>
        <p:spPr>
          <a:xfrm>
            <a:off x="5162065" y="2821334"/>
            <a:ext cx="2145300" cy="102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2"/>
          </p:nvPr>
        </p:nvSpPr>
        <p:spPr>
          <a:xfrm>
            <a:off x="1836640" y="2821334"/>
            <a:ext cx="2145300" cy="102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title" idx="3"/>
          </p:nvPr>
        </p:nvSpPr>
        <p:spPr>
          <a:xfrm>
            <a:off x="1836635" y="2286734"/>
            <a:ext cx="21453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title" idx="4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35" name="Google Shape;35;p5"/>
          <p:cNvGrpSpPr/>
          <p:nvPr/>
        </p:nvGrpSpPr>
        <p:grpSpPr>
          <a:xfrm>
            <a:off x="0" y="4569046"/>
            <a:ext cx="1022509" cy="572747"/>
            <a:chOff x="-77" y="3784091"/>
            <a:chExt cx="2423582" cy="1357541"/>
          </a:xfrm>
        </p:grpSpPr>
        <p:sp>
          <p:nvSpPr>
            <p:cNvPr id="36" name="Google Shape;36;p5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5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5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5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5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" name="Google Shape;41;p5"/>
          <p:cNvGrpSpPr/>
          <p:nvPr/>
        </p:nvGrpSpPr>
        <p:grpSpPr>
          <a:xfrm flipH="1">
            <a:off x="8121500" y="4569046"/>
            <a:ext cx="1022509" cy="572747"/>
            <a:chOff x="-77" y="3784091"/>
            <a:chExt cx="2423582" cy="1357541"/>
          </a:xfrm>
        </p:grpSpPr>
        <p:sp>
          <p:nvSpPr>
            <p:cNvPr id="42" name="Google Shape;42;p5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5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5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5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5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7"/>
          <p:cNvSpPr txBox="1">
            <a:spLocks noGrp="1"/>
          </p:cNvSpPr>
          <p:nvPr>
            <p:ph type="title"/>
          </p:nvPr>
        </p:nvSpPr>
        <p:spPr>
          <a:xfrm>
            <a:off x="4939700" y="1288261"/>
            <a:ext cx="1905300" cy="9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3" name="Google Shape;63;p7"/>
          <p:cNvSpPr txBox="1">
            <a:spLocks noGrp="1"/>
          </p:cNvSpPr>
          <p:nvPr>
            <p:ph type="body" idx="1"/>
          </p:nvPr>
        </p:nvSpPr>
        <p:spPr>
          <a:xfrm>
            <a:off x="4939700" y="2182538"/>
            <a:ext cx="1905300" cy="18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9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3"/>
          <p:cNvSpPr txBox="1">
            <a:spLocks noGrp="1"/>
          </p:cNvSpPr>
          <p:nvPr>
            <p:ph type="title"/>
          </p:nvPr>
        </p:nvSpPr>
        <p:spPr>
          <a:xfrm>
            <a:off x="1902600" y="1543600"/>
            <a:ext cx="5338800" cy="135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900"/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09" name="Google Shape;109;p13"/>
          <p:cNvSpPr txBox="1">
            <a:spLocks noGrp="1"/>
          </p:cNvSpPr>
          <p:nvPr>
            <p:ph type="title" idx="2"/>
          </p:nvPr>
        </p:nvSpPr>
        <p:spPr>
          <a:xfrm>
            <a:off x="1902600" y="2989400"/>
            <a:ext cx="5338800" cy="6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Raleway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grpSp>
        <p:nvGrpSpPr>
          <p:cNvPr id="110" name="Google Shape;110;p13"/>
          <p:cNvGrpSpPr/>
          <p:nvPr/>
        </p:nvGrpSpPr>
        <p:grpSpPr>
          <a:xfrm>
            <a:off x="-77" y="3784091"/>
            <a:ext cx="2423582" cy="1357541"/>
            <a:chOff x="-77" y="3784091"/>
            <a:chExt cx="2423582" cy="1357541"/>
          </a:xfrm>
        </p:grpSpPr>
        <p:sp>
          <p:nvSpPr>
            <p:cNvPr id="111" name="Google Shape;111;p13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3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3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3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3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6" name="Google Shape;116;p13"/>
          <p:cNvGrpSpPr/>
          <p:nvPr/>
        </p:nvGrpSpPr>
        <p:grpSpPr>
          <a:xfrm rot="10800000">
            <a:off x="6720423" y="-9"/>
            <a:ext cx="2423582" cy="1357541"/>
            <a:chOff x="-77" y="3784091"/>
            <a:chExt cx="2423582" cy="1357541"/>
          </a:xfrm>
        </p:grpSpPr>
        <p:sp>
          <p:nvSpPr>
            <p:cNvPr id="117" name="Google Shape;117;p13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3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3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3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3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1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5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15"/>
          <p:cNvSpPr txBox="1">
            <a:spLocks noGrp="1"/>
          </p:cNvSpPr>
          <p:nvPr>
            <p:ph type="title" idx="2" hasCustomPrompt="1"/>
          </p:nvPr>
        </p:nvSpPr>
        <p:spPr>
          <a:xfrm>
            <a:off x="1212050" y="2433700"/>
            <a:ext cx="992700" cy="49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143" name="Google Shape;143;p15"/>
          <p:cNvSpPr txBox="1">
            <a:spLocks noGrp="1"/>
          </p:cNvSpPr>
          <p:nvPr>
            <p:ph type="title" idx="3" hasCustomPrompt="1"/>
          </p:nvPr>
        </p:nvSpPr>
        <p:spPr>
          <a:xfrm>
            <a:off x="3121150" y="2433700"/>
            <a:ext cx="992700" cy="49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144" name="Google Shape;144;p15"/>
          <p:cNvSpPr txBox="1">
            <a:spLocks noGrp="1"/>
          </p:cNvSpPr>
          <p:nvPr>
            <p:ph type="title" idx="4" hasCustomPrompt="1"/>
          </p:nvPr>
        </p:nvSpPr>
        <p:spPr>
          <a:xfrm>
            <a:off x="5030250" y="2433700"/>
            <a:ext cx="992700" cy="49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145" name="Google Shape;145;p15"/>
          <p:cNvSpPr txBox="1">
            <a:spLocks noGrp="1"/>
          </p:cNvSpPr>
          <p:nvPr>
            <p:ph type="title" idx="5" hasCustomPrompt="1"/>
          </p:nvPr>
        </p:nvSpPr>
        <p:spPr>
          <a:xfrm>
            <a:off x="6939350" y="2433700"/>
            <a:ext cx="992700" cy="49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146" name="Google Shape;146;p15"/>
          <p:cNvSpPr txBox="1">
            <a:spLocks noGrp="1"/>
          </p:cNvSpPr>
          <p:nvPr>
            <p:ph type="subTitle" idx="1"/>
          </p:nvPr>
        </p:nvSpPr>
        <p:spPr>
          <a:xfrm>
            <a:off x="1147475" y="2886625"/>
            <a:ext cx="1122000" cy="47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15"/>
          <p:cNvSpPr txBox="1">
            <a:spLocks noGrp="1"/>
          </p:cNvSpPr>
          <p:nvPr>
            <p:ph type="subTitle" idx="6"/>
          </p:nvPr>
        </p:nvSpPr>
        <p:spPr>
          <a:xfrm>
            <a:off x="3056550" y="2886625"/>
            <a:ext cx="1122000" cy="47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15"/>
          <p:cNvSpPr txBox="1">
            <a:spLocks noGrp="1"/>
          </p:cNvSpPr>
          <p:nvPr>
            <p:ph type="subTitle" idx="7"/>
          </p:nvPr>
        </p:nvSpPr>
        <p:spPr>
          <a:xfrm>
            <a:off x="4965625" y="2886625"/>
            <a:ext cx="1122000" cy="47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15"/>
          <p:cNvSpPr txBox="1">
            <a:spLocks noGrp="1"/>
          </p:cNvSpPr>
          <p:nvPr>
            <p:ph type="subTitle" idx="8"/>
          </p:nvPr>
        </p:nvSpPr>
        <p:spPr>
          <a:xfrm>
            <a:off x="6874700" y="2886625"/>
            <a:ext cx="1122000" cy="47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15"/>
          <p:cNvSpPr txBox="1">
            <a:spLocks noGrp="1"/>
          </p:cNvSpPr>
          <p:nvPr>
            <p:ph type="subTitle" idx="9"/>
          </p:nvPr>
        </p:nvSpPr>
        <p:spPr>
          <a:xfrm>
            <a:off x="1041500" y="3223375"/>
            <a:ext cx="1333800" cy="81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15"/>
          <p:cNvSpPr txBox="1">
            <a:spLocks noGrp="1"/>
          </p:cNvSpPr>
          <p:nvPr>
            <p:ph type="subTitle" idx="13"/>
          </p:nvPr>
        </p:nvSpPr>
        <p:spPr>
          <a:xfrm>
            <a:off x="2925197" y="3223375"/>
            <a:ext cx="1333800" cy="81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15"/>
          <p:cNvSpPr txBox="1">
            <a:spLocks noGrp="1"/>
          </p:cNvSpPr>
          <p:nvPr>
            <p:ph type="subTitle" idx="14"/>
          </p:nvPr>
        </p:nvSpPr>
        <p:spPr>
          <a:xfrm>
            <a:off x="4885095" y="3223375"/>
            <a:ext cx="1333800" cy="81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15"/>
          <p:cNvSpPr txBox="1">
            <a:spLocks noGrp="1"/>
          </p:cNvSpPr>
          <p:nvPr>
            <p:ph type="subTitle" idx="15"/>
          </p:nvPr>
        </p:nvSpPr>
        <p:spPr>
          <a:xfrm>
            <a:off x="6768792" y="3223375"/>
            <a:ext cx="1333800" cy="81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54" name="Google Shape;154;p15"/>
          <p:cNvGrpSpPr/>
          <p:nvPr/>
        </p:nvGrpSpPr>
        <p:grpSpPr>
          <a:xfrm rot="-5400000">
            <a:off x="8346375" y="4345871"/>
            <a:ext cx="1022509" cy="572747"/>
            <a:chOff x="-77" y="3784091"/>
            <a:chExt cx="2423582" cy="1357541"/>
          </a:xfrm>
        </p:grpSpPr>
        <p:sp>
          <p:nvSpPr>
            <p:cNvPr id="155" name="Google Shape;155;p15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15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15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15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15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0" name="Google Shape;160;p15"/>
          <p:cNvGrpSpPr/>
          <p:nvPr/>
        </p:nvGrpSpPr>
        <p:grpSpPr>
          <a:xfrm rot="5400000">
            <a:off x="-224875" y="224871"/>
            <a:ext cx="1022509" cy="572747"/>
            <a:chOff x="-77" y="3784091"/>
            <a:chExt cx="2423582" cy="1357541"/>
          </a:xfrm>
        </p:grpSpPr>
        <p:sp>
          <p:nvSpPr>
            <p:cNvPr id="161" name="Google Shape;161;p15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15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15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15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15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5"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6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16"/>
          <p:cNvSpPr txBox="1">
            <a:spLocks noGrp="1"/>
          </p:cNvSpPr>
          <p:nvPr>
            <p:ph type="subTitle" idx="1"/>
          </p:nvPr>
        </p:nvSpPr>
        <p:spPr>
          <a:xfrm>
            <a:off x="719700" y="2434925"/>
            <a:ext cx="2317200" cy="38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69" name="Google Shape;169;p16"/>
          <p:cNvSpPr txBox="1">
            <a:spLocks noGrp="1"/>
          </p:cNvSpPr>
          <p:nvPr>
            <p:ph type="subTitle" idx="2"/>
          </p:nvPr>
        </p:nvSpPr>
        <p:spPr>
          <a:xfrm>
            <a:off x="719850" y="2734827"/>
            <a:ext cx="2316900" cy="7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p16"/>
          <p:cNvSpPr txBox="1">
            <a:spLocks noGrp="1"/>
          </p:cNvSpPr>
          <p:nvPr>
            <p:ph type="subTitle" idx="3"/>
          </p:nvPr>
        </p:nvSpPr>
        <p:spPr>
          <a:xfrm>
            <a:off x="3413619" y="2434925"/>
            <a:ext cx="2316900" cy="38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71" name="Google Shape;171;p16"/>
          <p:cNvSpPr txBox="1">
            <a:spLocks noGrp="1"/>
          </p:cNvSpPr>
          <p:nvPr>
            <p:ph type="subTitle" idx="4"/>
          </p:nvPr>
        </p:nvSpPr>
        <p:spPr>
          <a:xfrm>
            <a:off x="3413619" y="2734827"/>
            <a:ext cx="2316900" cy="7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p16"/>
          <p:cNvSpPr txBox="1">
            <a:spLocks noGrp="1"/>
          </p:cNvSpPr>
          <p:nvPr>
            <p:ph type="subTitle" idx="5"/>
          </p:nvPr>
        </p:nvSpPr>
        <p:spPr>
          <a:xfrm>
            <a:off x="6107075" y="2434925"/>
            <a:ext cx="2316900" cy="38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73" name="Google Shape;173;p16"/>
          <p:cNvSpPr txBox="1">
            <a:spLocks noGrp="1"/>
          </p:cNvSpPr>
          <p:nvPr>
            <p:ph type="subTitle" idx="6"/>
          </p:nvPr>
        </p:nvSpPr>
        <p:spPr>
          <a:xfrm>
            <a:off x="6107075" y="2734827"/>
            <a:ext cx="2316900" cy="7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74" name="Google Shape;174;p16"/>
          <p:cNvGrpSpPr/>
          <p:nvPr/>
        </p:nvGrpSpPr>
        <p:grpSpPr>
          <a:xfrm rot="5400000" flipH="1">
            <a:off x="-224875" y="4345871"/>
            <a:ext cx="1022509" cy="572747"/>
            <a:chOff x="-77" y="3784091"/>
            <a:chExt cx="2423582" cy="1357541"/>
          </a:xfrm>
        </p:grpSpPr>
        <p:sp>
          <p:nvSpPr>
            <p:cNvPr id="175" name="Google Shape;175;p16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16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16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16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16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0" name="Google Shape;180;p16"/>
          <p:cNvGrpSpPr/>
          <p:nvPr/>
        </p:nvGrpSpPr>
        <p:grpSpPr>
          <a:xfrm rot="-5400000" flipH="1">
            <a:off x="8346375" y="224871"/>
            <a:ext cx="1022509" cy="572747"/>
            <a:chOff x="-77" y="3784091"/>
            <a:chExt cx="2423582" cy="1357541"/>
          </a:xfrm>
        </p:grpSpPr>
        <p:sp>
          <p:nvSpPr>
            <p:cNvPr id="181" name="Google Shape;181;p16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16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16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16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16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2_1"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21"/>
          <p:cNvSpPr txBox="1">
            <a:spLocks noGrp="1"/>
          </p:cNvSpPr>
          <p:nvPr>
            <p:ph type="subTitle" idx="1"/>
          </p:nvPr>
        </p:nvSpPr>
        <p:spPr>
          <a:xfrm>
            <a:off x="1410963" y="1499611"/>
            <a:ext cx="2317200" cy="38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5" name="Google Shape;285;p2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86" name="Google Shape;286;p21"/>
          <p:cNvSpPr txBox="1">
            <a:spLocks noGrp="1"/>
          </p:cNvSpPr>
          <p:nvPr>
            <p:ph type="subTitle" idx="2"/>
          </p:nvPr>
        </p:nvSpPr>
        <p:spPr>
          <a:xfrm>
            <a:off x="1411463" y="1799502"/>
            <a:ext cx="2316900" cy="6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7" name="Google Shape;287;p21"/>
          <p:cNvSpPr txBox="1">
            <a:spLocks noGrp="1"/>
          </p:cNvSpPr>
          <p:nvPr>
            <p:ph type="subTitle" idx="3"/>
          </p:nvPr>
        </p:nvSpPr>
        <p:spPr>
          <a:xfrm>
            <a:off x="1410988" y="2526349"/>
            <a:ext cx="2316900" cy="38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8" name="Google Shape;288;p21"/>
          <p:cNvSpPr txBox="1">
            <a:spLocks noGrp="1"/>
          </p:cNvSpPr>
          <p:nvPr>
            <p:ph type="subTitle" idx="4"/>
          </p:nvPr>
        </p:nvSpPr>
        <p:spPr>
          <a:xfrm>
            <a:off x="1411225" y="2826240"/>
            <a:ext cx="2316900" cy="6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9" name="Google Shape;289;p21"/>
          <p:cNvSpPr txBox="1">
            <a:spLocks noGrp="1"/>
          </p:cNvSpPr>
          <p:nvPr>
            <p:ph type="subTitle" idx="5"/>
          </p:nvPr>
        </p:nvSpPr>
        <p:spPr>
          <a:xfrm>
            <a:off x="5415963" y="1499611"/>
            <a:ext cx="2316900" cy="38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0" name="Google Shape;290;p21"/>
          <p:cNvSpPr txBox="1">
            <a:spLocks noGrp="1"/>
          </p:cNvSpPr>
          <p:nvPr>
            <p:ph type="subTitle" idx="6"/>
          </p:nvPr>
        </p:nvSpPr>
        <p:spPr>
          <a:xfrm>
            <a:off x="5416013" y="1799502"/>
            <a:ext cx="2316900" cy="6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R="332101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1" name="Google Shape;291;p21"/>
          <p:cNvSpPr txBox="1">
            <a:spLocks noGrp="1"/>
          </p:cNvSpPr>
          <p:nvPr>
            <p:ph type="subTitle" idx="7"/>
          </p:nvPr>
        </p:nvSpPr>
        <p:spPr>
          <a:xfrm>
            <a:off x="1410963" y="3553089"/>
            <a:ext cx="2317200" cy="38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2" name="Google Shape;292;p21"/>
          <p:cNvSpPr txBox="1">
            <a:spLocks noGrp="1"/>
          </p:cNvSpPr>
          <p:nvPr>
            <p:ph type="subTitle" idx="8"/>
          </p:nvPr>
        </p:nvSpPr>
        <p:spPr>
          <a:xfrm>
            <a:off x="1411463" y="3852989"/>
            <a:ext cx="2316900" cy="6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3" name="Google Shape;293;p21"/>
          <p:cNvSpPr txBox="1">
            <a:spLocks noGrp="1"/>
          </p:cNvSpPr>
          <p:nvPr>
            <p:ph type="subTitle" idx="9"/>
          </p:nvPr>
        </p:nvSpPr>
        <p:spPr>
          <a:xfrm>
            <a:off x="5415788" y="2526351"/>
            <a:ext cx="2317200" cy="38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4" name="Google Shape;294;p21"/>
          <p:cNvSpPr txBox="1">
            <a:spLocks noGrp="1"/>
          </p:cNvSpPr>
          <p:nvPr>
            <p:ph type="subTitle" idx="13"/>
          </p:nvPr>
        </p:nvSpPr>
        <p:spPr>
          <a:xfrm>
            <a:off x="5416125" y="2826251"/>
            <a:ext cx="2316900" cy="6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5" name="Google Shape;295;p21"/>
          <p:cNvSpPr txBox="1">
            <a:spLocks noGrp="1"/>
          </p:cNvSpPr>
          <p:nvPr>
            <p:ph type="subTitle" idx="14"/>
          </p:nvPr>
        </p:nvSpPr>
        <p:spPr>
          <a:xfrm>
            <a:off x="5415963" y="3553087"/>
            <a:ext cx="2316900" cy="38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6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6" name="Google Shape;296;p21"/>
          <p:cNvSpPr txBox="1">
            <a:spLocks noGrp="1"/>
          </p:cNvSpPr>
          <p:nvPr>
            <p:ph type="subTitle" idx="15"/>
          </p:nvPr>
        </p:nvSpPr>
        <p:spPr>
          <a:xfrm>
            <a:off x="5416013" y="3852989"/>
            <a:ext cx="2316900" cy="6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97" name="Google Shape;297;p21"/>
          <p:cNvGrpSpPr/>
          <p:nvPr/>
        </p:nvGrpSpPr>
        <p:grpSpPr>
          <a:xfrm>
            <a:off x="0" y="4569046"/>
            <a:ext cx="1022509" cy="572747"/>
            <a:chOff x="-77" y="3784091"/>
            <a:chExt cx="2423582" cy="1357541"/>
          </a:xfrm>
        </p:grpSpPr>
        <p:sp>
          <p:nvSpPr>
            <p:cNvPr id="298" name="Google Shape;298;p21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21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21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21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21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3" name="Google Shape;303;p21"/>
          <p:cNvGrpSpPr/>
          <p:nvPr/>
        </p:nvGrpSpPr>
        <p:grpSpPr>
          <a:xfrm rot="10800000">
            <a:off x="8121500" y="-4"/>
            <a:ext cx="1022509" cy="572747"/>
            <a:chOff x="-77" y="3784091"/>
            <a:chExt cx="2423582" cy="1357541"/>
          </a:xfrm>
        </p:grpSpPr>
        <p:sp>
          <p:nvSpPr>
            <p:cNvPr id="304" name="Google Shape;304;p21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21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21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21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21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3" r:id="rId4"/>
    <p:sldLayoutId id="2147483658" r:id="rId5"/>
    <p:sldLayoutId id="2147483659" r:id="rId6"/>
    <p:sldLayoutId id="2147483661" r:id="rId7"/>
    <p:sldLayoutId id="2147483662" r:id="rId8"/>
    <p:sldLayoutId id="2147483667" r:id="rId9"/>
    <p:sldLayoutId id="2147483669" r:id="rId10"/>
    <p:sldLayoutId id="2147483670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>
          <p15:clr>
            <a:srgbClr val="EA4335"/>
          </p15:clr>
        </p15:guide>
        <p15:guide id="2" pos="2880">
          <p15:clr>
            <a:srgbClr val="EA4335"/>
          </p15:clr>
        </p15:guide>
        <p15:guide id="3" pos="454">
          <p15:clr>
            <a:srgbClr val="EA4335"/>
          </p15:clr>
        </p15:guide>
        <p15:guide id="4" pos="5306">
          <p15:clr>
            <a:srgbClr val="EA4335"/>
          </p15:clr>
        </p15:guide>
        <p15:guide id="5" orient="horz" pos="340">
          <p15:clr>
            <a:srgbClr val="EA4335"/>
          </p15:clr>
        </p15:guide>
        <p15:guide id="6" orient="horz" pos="2878">
          <p15:clr>
            <a:srgbClr val="EA4335"/>
          </p15:clr>
        </p15:guide>
        <p15:guide id="7" pos="1667">
          <p15:clr>
            <a:srgbClr val="EA4335"/>
          </p15:clr>
        </p15:guide>
        <p15:guide id="8" pos="4093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link.springer.com/article/10.1007/s11042-020-10139-6" TargetMode="External"/><Relationship Id="rId3" Type="http://schemas.openxmlformats.org/officeDocument/2006/relationships/hyperlink" Target="https://www.ijser.org/researchpaper/Automatic-Timetable-Generation-using-Genetic-Algorithm.pdf" TargetMode="External"/><Relationship Id="rId7" Type="http://schemas.openxmlformats.org/officeDocument/2006/relationships/hyperlink" Target="https://www.researchgate.net/publication/309770246_A_Study_on_Genetic_Algorithm_and_its_Applications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semanticscholar.org/paper/Automatic-Timetable-Generation-using-Genetic-Mittal-Doshi/a08fddd492660c1dd49c0fd001d2d570373220f0" TargetMode="External"/><Relationship Id="rId5" Type="http://schemas.openxmlformats.org/officeDocument/2006/relationships/hyperlink" Target="https://www.boente.eti.br/fuzzy/ebook-fuzzy-mitchell.pdf" TargetMode="External"/><Relationship Id="rId4" Type="http://schemas.openxmlformats.org/officeDocument/2006/relationships/hyperlink" Target="https://www.sciencedirect.com/science/article/pii/S0377042705000774" TargetMode="External"/><Relationship Id="rId9" Type="http://schemas.openxmlformats.org/officeDocument/2006/relationships/hyperlink" Target="https://www.atlantis-press.com/article/25893493.pdf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5" Type="http://schemas.openxmlformats.org/officeDocument/2006/relationships/slideLayout" Target="../slideLayouts/slideLayout10.xml"/><Relationship Id="rId4" Type="http://schemas.openxmlformats.org/officeDocument/2006/relationships/video" Target="../media/media2.mp4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microsoft.com/office/2007/relationships/hdphoto" Target="../media/hdphoto2.wdp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27"/>
          <p:cNvSpPr txBox="1">
            <a:spLocks noGrp="1"/>
          </p:cNvSpPr>
          <p:nvPr>
            <p:ph type="ctrTitle"/>
          </p:nvPr>
        </p:nvSpPr>
        <p:spPr>
          <a:xfrm>
            <a:off x="2446553" y="1721119"/>
            <a:ext cx="3903436" cy="68287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DP-I Review  On “</a:t>
            </a:r>
            <a:r>
              <a:rPr lang="en-US" sz="3200" dirty="0" err="1"/>
              <a:t>TimeTable</a:t>
            </a:r>
            <a:r>
              <a:rPr lang="en-US" sz="3200" dirty="0"/>
              <a:t> Scheduling”</a:t>
            </a:r>
            <a:endParaRPr sz="3200" dirty="0"/>
          </a:p>
        </p:txBody>
      </p:sp>
      <p:sp>
        <p:nvSpPr>
          <p:cNvPr id="478" name="Google Shape;478;p27"/>
          <p:cNvSpPr txBox="1">
            <a:spLocks noGrp="1"/>
          </p:cNvSpPr>
          <p:nvPr>
            <p:ph type="subTitle" idx="1"/>
          </p:nvPr>
        </p:nvSpPr>
        <p:spPr>
          <a:xfrm>
            <a:off x="637195" y="76358"/>
            <a:ext cx="7522152" cy="73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sz="1400" dirty="0"/>
              <a:t>BRACT's</a:t>
            </a:r>
            <a:br>
              <a:rPr lang="en-US" sz="1400" dirty="0"/>
            </a:br>
            <a:r>
              <a:rPr lang="en-US" sz="1400" dirty="0"/>
              <a:t>Vishwakarma Institute of Information Technology , Pune-411048</a:t>
            </a:r>
            <a:br>
              <a:rPr lang="en-US" sz="1400" dirty="0"/>
            </a:br>
            <a:r>
              <a:rPr lang="en-US" sz="1400" dirty="0"/>
              <a:t>Department of Artificial Intelligence and Data Science</a:t>
            </a:r>
            <a:br>
              <a:rPr lang="en-US" sz="1400" dirty="0"/>
            </a:br>
            <a:r>
              <a:rPr lang="en-US" sz="1400" dirty="0"/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8D6A74-A2CA-8158-5944-5BEF60BAB9A6}"/>
              </a:ext>
            </a:extLst>
          </p:cNvPr>
          <p:cNvSpPr txBox="1"/>
          <p:nvPr/>
        </p:nvSpPr>
        <p:spPr>
          <a:xfrm>
            <a:off x="289142" y="2739507"/>
            <a:ext cx="4641272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dirty="0">
                <a:solidFill>
                  <a:srgbClr val="0070C0"/>
                </a:solidFill>
              </a:rPr>
              <a:t>Presented by</a:t>
            </a:r>
          </a:p>
          <a:p>
            <a:pPr algn="l"/>
            <a:endParaRPr lang="en-US" b="1" dirty="0">
              <a:solidFill>
                <a:srgbClr val="0070C0"/>
              </a:solidFill>
            </a:endParaRPr>
          </a:p>
          <a:p>
            <a:pPr algn="l"/>
            <a:r>
              <a:rPr lang="en-US" dirty="0">
                <a:solidFill>
                  <a:schemeClr val="bg1"/>
                </a:solidFill>
              </a:rPr>
              <a:t>Vishwajeet Desai Roll No:371015</a:t>
            </a:r>
            <a:r>
              <a:rPr lang="en-US" dirty="0"/>
              <a:t>	</a:t>
            </a:r>
          </a:p>
          <a:p>
            <a:pPr algn="l"/>
            <a:endParaRPr lang="en-US" dirty="0"/>
          </a:p>
          <a:p>
            <a:pPr algn="l"/>
            <a:r>
              <a:rPr lang="en-US" dirty="0">
                <a:solidFill>
                  <a:schemeClr val="bg1"/>
                </a:solidFill>
              </a:rPr>
              <a:t>Siddhesh Mali      Roll No:371037</a:t>
            </a:r>
          </a:p>
          <a:p>
            <a:pPr algn="l"/>
            <a:endParaRPr lang="en-US" dirty="0">
              <a:solidFill>
                <a:schemeClr val="bg1"/>
              </a:solidFill>
            </a:endParaRPr>
          </a:p>
          <a:p>
            <a:pPr algn="l"/>
            <a:r>
              <a:rPr lang="en-US" dirty="0" err="1">
                <a:solidFill>
                  <a:schemeClr val="bg1"/>
                </a:solidFill>
              </a:rPr>
              <a:t>Revak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Pandkar</a:t>
            </a:r>
            <a:r>
              <a:rPr lang="en-US" dirty="0">
                <a:solidFill>
                  <a:schemeClr val="bg1"/>
                </a:solidFill>
              </a:rPr>
              <a:t>    Roll No:371043</a:t>
            </a:r>
          </a:p>
          <a:p>
            <a:pPr algn="l"/>
            <a:endParaRPr lang="en-US" dirty="0">
              <a:solidFill>
                <a:schemeClr val="bg1"/>
              </a:solidFill>
            </a:endParaRPr>
          </a:p>
          <a:p>
            <a:pPr algn="l"/>
            <a:r>
              <a:rPr lang="en-US" dirty="0" err="1">
                <a:solidFill>
                  <a:schemeClr val="bg1"/>
                </a:solidFill>
              </a:rPr>
              <a:t>Shreyash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Rahinj</a:t>
            </a:r>
            <a:r>
              <a:rPr lang="en-US" dirty="0">
                <a:solidFill>
                  <a:schemeClr val="bg1"/>
                </a:solidFill>
              </a:rPr>
              <a:t>  Roll No:371045</a:t>
            </a:r>
          </a:p>
          <a:p>
            <a:pPr algn="l"/>
            <a:endParaRPr lang="en-US" dirty="0">
              <a:solidFill>
                <a:schemeClr val="bg1"/>
              </a:solidFill>
            </a:endParaRPr>
          </a:p>
          <a:p>
            <a:pPr algn="l"/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/>
              <a:t>			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AED891-4F2B-47CF-6190-7648562661A9}"/>
              </a:ext>
            </a:extLst>
          </p:cNvPr>
          <p:cNvSpPr txBox="1"/>
          <p:nvPr/>
        </p:nvSpPr>
        <p:spPr>
          <a:xfrm>
            <a:off x="5911702" y="3508948"/>
            <a:ext cx="464127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0070C0"/>
                </a:solidFill>
              </a:rPr>
              <a:t>Guided  By</a:t>
            </a:r>
          </a:p>
          <a:p>
            <a:r>
              <a:rPr lang="en-US" sz="1800" dirty="0">
                <a:solidFill>
                  <a:schemeClr val="bg1"/>
                </a:solidFill>
              </a:rPr>
              <a:t>Prof. Prema Kadam </a:t>
            </a:r>
          </a:p>
          <a:p>
            <a:endParaRPr lang="en-IN" sz="18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FDF1589-3B0C-1187-38AE-72EC4752B03D}"/>
              </a:ext>
            </a:extLst>
          </p:cNvPr>
          <p:cNvSpPr txBox="1"/>
          <p:nvPr/>
        </p:nvSpPr>
        <p:spPr>
          <a:xfrm>
            <a:off x="0" y="4928056"/>
            <a:ext cx="5911702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IN" sz="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27-09-2023</a:t>
            </a:r>
            <a:endParaRPr lang="en-IN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7B82A3F-029C-67CC-CC34-062CC1756F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847" b="89966" l="7558" r="93837">
                        <a14:foregroundMark x1="13488" y1="8163" x2="13488" y2="8163"/>
                        <a14:foregroundMark x1="8605" y1="4847" x2="8605" y2="4847"/>
                        <a14:foregroundMark x1="83953" y1="64626" x2="83953" y2="64626"/>
                        <a14:foregroundMark x1="93953" y1="45068" x2="93953" y2="45068"/>
                        <a14:foregroundMark x1="93721" y1="47279" x2="93721" y2="47279"/>
                        <a14:foregroundMark x1="81512" y1="88435" x2="81512" y2="88435"/>
                        <a14:foregroundMark x1="87558" y1="88605" x2="87558" y2="88605"/>
                        <a14:foregroundMark x1="7558" y1="76446" x2="7558" y2="76446"/>
                        <a14:foregroundMark x1="9884" y1="76361" x2="9884" y2="76361"/>
                        <a14:foregroundMark x1="14535" y1="75935" x2="14535" y2="75935"/>
                        <a14:foregroundMark x1="17093" y1="76616" x2="17093" y2="76616"/>
                        <a14:foregroundMark x1="25465" y1="76786" x2="25465" y2="76786"/>
                        <a14:foregroundMark x1="31395" y1="76871" x2="31395" y2="76871"/>
                        <a14:foregroundMark x1="36279" y1="77211" x2="36279" y2="77211"/>
                        <a14:foregroundMark x1="48837" y1="77041" x2="48837" y2="77041"/>
                        <a14:foregroundMark x1="52326" y1="76871" x2="52326" y2="76871"/>
                        <a14:foregroundMark x1="60233" y1="77296" x2="60233" y2="77296"/>
                        <a14:foregroundMark x1="23605" y1="82823" x2="23605" y2="82823"/>
                        <a14:foregroundMark x1="26977" y1="83248" x2="26977" y2="83248"/>
                        <a14:foregroundMark x1="33953" y1="84099" x2="33953" y2="84099"/>
                        <a14:foregroundMark x1="37791" y1="82313" x2="37791" y2="82313"/>
                        <a14:foregroundMark x1="40581" y1="83418" x2="40581" y2="83418"/>
                        <a14:foregroundMark x1="44419" y1="83418" x2="44419" y2="83418"/>
                        <a14:foregroundMark x1="49419" y1="85034" x2="49419" y2="85034"/>
                        <a14:foregroundMark x1="54186" y1="82313" x2="54186" y2="82313"/>
                        <a14:foregroundMark x1="58140" y1="83248" x2="58140" y2="83248"/>
                        <a14:foregroundMark x1="65116" y1="83673" x2="65116" y2="83673"/>
                        <a14:backgroundMark x1="30814" y1="77296" x2="30814" y2="77296"/>
                        <a14:backgroundMark x1="41860" y1="77296" x2="41860" y2="77296"/>
                        <a14:backgroundMark x1="47791" y1="76616" x2="47791" y2="76616"/>
                        <a14:backgroundMark x1="59419" y1="77296" x2="59419" y2="7729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332" y="76358"/>
            <a:ext cx="699537" cy="956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p37"/>
          <p:cNvSpPr txBox="1">
            <a:spLocks noGrp="1"/>
          </p:cNvSpPr>
          <p:nvPr>
            <p:ph type="title" idx="4"/>
          </p:nvPr>
        </p:nvSpPr>
        <p:spPr>
          <a:xfrm>
            <a:off x="0" y="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References</a:t>
            </a:r>
            <a:endParaRPr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F61E0AA-97D1-31AE-D5D7-AD7EC06E1B53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0" y="646171"/>
            <a:ext cx="9144000" cy="3988174"/>
          </a:xfrm>
        </p:spPr>
        <p:txBody>
          <a:bodyPr/>
          <a:lstStyle/>
          <a:p>
            <a:pPr algn="l">
              <a:buClr>
                <a:srgbClr val="CEF3F5"/>
              </a:buClr>
              <a:buSzPts val="1800"/>
              <a:buFont typeface="Wingdings" panose="05000000000000000000" pitchFamily="2" charset="2"/>
              <a:buChar char="Ø"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C8AEF8"/>
                </a:solidFill>
                <a:effectLst/>
                <a:uLnTx/>
                <a:uFillTx/>
                <a:latin typeface="Oswald"/>
                <a:sym typeface="Oswald"/>
                <a:hlinkClick r:id="rId3"/>
              </a:rPr>
              <a:t>Automatic Timetable Generation using Genetic Algorithm.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C8AEF8"/>
              </a:solidFill>
              <a:effectLst/>
              <a:uLnTx/>
              <a:uFillTx/>
              <a:latin typeface="Oswald"/>
              <a:sym typeface="Oswald"/>
            </a:endParaRPr>
          </a:p>
          <a:p>
            <a:pPr algn="l">
              <a:buClr>
                <a:srgbClr val="CEF3F5"/>
              </a:buClr>
              <a:buSzPts val="1800"/>
              <a:buFont typeface="Wingdings" panose="05000000000000000000" pitchFamily="2" charset="2"/>
              <a:buChar char="Ø"/>
              <a:defRPr/>
            </a:pPr>
            <a:endParaRPr lang="en-US" sz="1800" dirty="0">
              <a:solidFill>
                <a:srgbClr val="C8AEF8"/>
              </a:solidFill>
              <a:latin typeface="Oswald"/>
              <a:sym typeface="Oswald"/>
            </a:endParaRPr>
          </a:p>
          <a:p>
            <a:pPr algn="l">
              <a:buClr>
                <a:srgbClr val="CEF3F5"/>
              </a:buClr>
              <a:buSzPts val="1800"/>
              <a:buFont typeface="Wingdings" panose="05000000000000000000" pitchFamily="2" charset="2"/>
              <a:buChar char="Ø"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878FFF"/>
                </a:solidFill>
                <a:effectLst/>
                <a:uLnTx/>
                <a:uFillTx/>
                <a:latin typeface="Oswald"/>
                <a:sym typeface="Oswald"/>
                <a:hlinkClick r:id="rId4"/>
              </a:rPr>
              <a:t>Genetic algorithms for modelling and optimization.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878FFF"/>
              </a:solidFill>
              <a:effectLst/>
              <a:uLnTx/>
              <a:uFillTx/>
              <a:latin typeface="Oswald"/>
              <a:sym typeface="Oswald"/>
            </a:endParaRPr>
          </a:p>
          <a:p>
            <a:pPr algn="l">
              <a:buClr>
                <a:srgbClr val="CEF3F5"/>
              </a:buClr>
              <a:buSzPts val="1800"/>
              <a:buFont typeface="Wingdings" panose="05000000000000000000" pitchFamily="2" charset="2"/>
              <a:buChar char="Ø"/>
              <a:defRPr/>
            </a:pPr>
            <a:endParaRPr lang="en-IN" sz="1800" dirty="0">
              <a:solidFill>
                <a:srgbClr val="878FFF"/>
              </a:solidFill>
              <a:latin typeface="Oswald"/>
              <a:sym typeface="Oswald"/>
            </a:endParaRPr>
          </a:p>
          <a:p>
            <a:pPr algn="l">
              <a:buClr>
                <a:srgbClr val="CEF3F5"/>
              </a:buClr>
              <a:buSzPts val="1800"/>
              <a:buFont typeface="Wingdings" panose="05000000000000000000" pitchFamily="2" charset="2"/>
              <a:buChar char="Ø"/>
              <a:defRPr/>
            </a:pPr>
            <a:r>
              <a: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srgbClr val="0097A7"/>
                </a:solidFill>
                <a:effectLst/>
                <a:uLnTx/>
                <a:uFillTx/>
                <a:latin typeface="Oswald"/>
                <a:sym typeface="Oswald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An introduction to genetic algorithms</a:t>
            </a:r>
            <a:endParaRPr lang="en-IN" sz="1800" dirty="0">
              <a:solidFill>
                <a:srgbClr val="0097A7"/>
              </a:solidFill>
              <a:latin typeface="Oswald"/>
              <a:sym typeface="Oswald"/>
            </a:endParaRPr>
          </a:p>
          <a:p>
            <a:pPr algn="l">
              <a:buClr>
                <a:srgbClr val="CEF3F5"/>
              </a:buClr>
              <a:buSzPts val="1800"/>
              <a:buFont typeface="Wingdings" panose="05000000000000000000" pitchFamily="2" charset="2"/>
              <a:buChar char="Ø"/>
              <a:defRPr/>
            </a:pPr>
            <a:endParaRPr kumimoji="0" lang="en-IN" sz="1800" b="0" i="0" u="none" strike="noStrike" kern="0" cap="none" spc="0" normalizeH="0" baseline="0" noProof="0" dirty="0">
              <a:ln>
                <a:noFill/>
              </a:ln>
              <a:solidFill>
                <a:srgbClr val="C8AEF8"/>
              </a:solidFill>
              <a:effectLst/>
              <a:uLnTx/>
              <a:uFillTx/>
              <a:latin typeface="Oswald"/>
              <a:sym typeface="Oswald"/>
            </a:endParaRPr>
          </a:p>
          <a:p>
            <a:pPr algn="l">
              <a:buClr>
                <a:srgbClr val="CEF3F5"/>
              </a:buClr>
              <a:buSzPts val="1800"/>
              <a:buFont typeface="Wingdings" panose="05000000000000000000" pitchFamily="2" charset="2"/>
              <a:buChar char="Ø"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878FFF"/>
                </a:solidFill>
                <a:effectLst/>
                <a:uLnTx/>
                <a:uFillTx/>
                <a:latin typeface="Oswald"/>
                <a:sym typeface="Oswald"/>
                <a:hlinkClick r:id="rId6"/>
              </a:rPr>
              <a:t>Automatic Timetable Generation using Genetic Algorithm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878FFF"/>
              </a:solidFill>
              <a:effectLst/>
              <a:uLnTx/>
              <a:uFillTx/>
              <a:latin typeface="Oswald"/>
              <a:sym typeface="Oswald"/>
            </a:endParaRPr>
          </a:p>
          <a:p>
            <a:pPr algn="l">
              <a:buClr>
                <a:srgbClr val="CEF3F5"/>
              </a:buClr>
              <a:buSzPts val="1800"/>
              <a:buFont typeface="Wingdings" panose="05000000000000000000" pitchFamily="2" charset="2"/>
              <a:buChar char="Ø"/>
              <a:defRPr/>
            </a:pPr>
            <a:endParaRPr lang="en-US" sz="1800" dirty="0">
              <a:solidFill>
                <a:srgbClr val="878FFF"/>
              </a:solidFill>
              <a:latin typeface="Oswald"/>
              <a:sym typeface="Oswald"/>
            </a:endParaRPr>
          </a:p>
          <a:p>
            <a:pPr algn="l">
              <a:buClr>
                <a:srgbClr val="CEF3F5"/>
              </a:buClr>
              <a:buSzPts val="1800"/>
              <a:buFont typeface="Wingdings" panose="05000000000000000000" pitchFamily="2" charset="2"/>
              <a:buChar char="Ø"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97A7"/>
                </a:solidFill>
                <a:effectLst/>
                <a:uLnTx/>
                <a:uFillTx/>
                <a:latin typeface="Oswald"/>
                <a:sym typeface="Oswald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 Study on Genetic Algorithm and its Applications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97A7"/>
              </a:solidFill>
              <a:effectLst/>
              <a:uLnTx/>
              <a:uFillTx/>
              <a:latin typeface="Oswald"/>
              <a:sym typeface="Oswald"/>
            </a:endParaRPr>
          </a:p>
          <a:p>
            <a:pPr algn="l">
              <a:buClr>
                <a:srgbClr val="CEF3F5"/>
              </a:buClr>
              <a:buSzPts val="1800"/>
              <a:buFont typeface="Wingdings" panose="05000000000000000000" pitchFamily="2" charset="2"/>
              <a:buChar char="Ø"/>
              <a:defRPr/>
            </a:pPr>
            <a:endParaRPr lang="en-US" sz="1800" dirty="0">
              <a:solidFill>
                <a:srgbClr val="0097A7"/>
              </a:solidFill>
              <a:latin typeface="Oswald"/>
              <a:sym typeface="Oswald"/>
            </a:endParaRPr>
          </a:p>
          <a:p>
            <a:pPr algn="l">
              <a:buClr>
                <a:srgbClr val="CEF3F5"/>
              </a:buClr>
              <a:buSzPts val="1800"/>
              <a:buFont typeface="Wingdings" panose="05000000000000000000" pitchFamily="2" charset="2"/>
              <a:buChar char="Ø"/>
              <a:defRPr/>
            </a:pPr>
            <a:r>
              <a:rPr lang="en-US" sz="1800" dirty="0">
                <a:solidFill>
                  <a:srgbClr val="0097A7"/>
                </a:solidFill>
                <a:latin typeface="Oswald"/>
                <a:sym typeface="Oswald"/>
                <a:hlinkClick r:id="rId8"/>
              </a:rPr>
              <a:t>A review on genetic algorithm: past, present, and future</a:t>
            </a:r>
            <a:endParaRPr lang="en-US" sz="1800" dirty="0">
              <a:solidFill>
                <a:srgbClr val="0097A7"/>
              </a:solidFill>
              <a:latin typeface="Oswald"/>
              <a:sym typeface="Oswald"/>
            </a:endParaRPr>
          </a:p>
          <a:p>
            <a:pPr algn="l">
              <a:buClr>
                <a:srgbClr val="CEF3F5"/>
              </a:buClr>
              <a:buSzPts val="1800"/>
              <a:buFont typeface="Wingdings" panose="05000000000000000000" pitchFamily="2" charset="2"/>
              <a:buChar char="Ø"/>
              <a:defRPr/>
            </a:pPr>
            <a:endParaRPr lang="en-US" sz="1800" dirty="0">
              <a:solidFill>
                <a:srgbClr val="0097A7"/>
              </a:solidFill>
              <a:latin typeface="Oswald"/>
              <a:sym typeface="Oswald"/>
            </a:endParaRPr>
          </a:p>
          <a:p>
            <a:pPr algn="l">
              <a:buClr>
                <a:srgbClr val="CEF3F5"/>
              </a:buClr>
              <a:buSzPts val="1800"/>
              <a:buFont typeface="Wingdings" panose="05000000000000000000" pitchFamily="2" charset="2"/>
              <a:buChar char="Ø"/>
              <a:defRPr/>
            </a:pPr>
            <a:r>
              <a:rPr lang="en-US" sz="1800" dirty="0">
                <a:solidFill>
                  <a:srgbClr val="0097A7"/>
                </a:solidFill>
                <a:latin typeface="Oswald"/>
                <a:sym typeface="Oswald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The Application Research of Genetic Algorithm</a:t>
            </a:r>
            <a:endParaRPr lang="en-US" sz="1800" dirty="0">
              <a:solidFill>
                <a:srgbClr val="0097A7"/>
              </a:solidFill>
              <a:latin typeface="Oswald"/>
              <a:sym typeface="Oswald"/>
            </a:endParaRPr>
          </a:p>
          <a:p>
            <a:pPr algn="l">
              <a:buClr>
                <a:srgbClr val="CEF3F5"/>
              </a:buClr>
              <a:buSzPts val="1800"/>
              <a:buFont typeface="Wingdings" panose="05000000000000000000" pitchFamily="2" charset="2"/>
              <a:buChar char="Ø"/>
              <a:defRPr/>
            </a:pPr>
            <a:endParaRPr lang="en-US" sz="1800" dirty="0">
              <a:solidFill>
                <a:srgbClr val="0097A7"/>
              </a:solidFill>
              <a:latin typeface="Oswald"/>
              <a:sym typeface="Oswald"/>
            </a:endParaRPr>
          </a:p>
          <a:p>
            <a:pPr algn="l">
              <a:buClr>
                <a:srgbClr val="CEF3F5"/>
              </a:buClr>
              <a:buSzPts val="1800"/>
              <a:buFont typeface="Wingdings" panose="05000000000000000000" pitchFamily="2" charset="2"/>
              <a:buChar char="Ø"/>
              <a:defRPr/>
            </a:pPr>
            <a:endParaRPr lang="en-US" sz="1800" dirty="0">
              <a:solidFill>
                <a:srgbClr val="0097A7"/>
              </a:solidFill>
              <a:latin typeface="Oswald"/>
              <a:sym typeface="Oswald"/>
            </a:endParaRPr>
          </a:p>
          <a:p>
            <a:pPr algn="l">
              <a:buClr>
                <a:srgbClr val="CEF3F5"/>
              </a:buClr>
              <a:buSzPts val="1800"/>
              <a:buFont typeface="Wingdings" panose="05000000000000000000" pitchFamily="2" charset="2"/>
              <a:buChar char="Ø"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97A7"/>
              </a:solidFill>
              <a:effectLst/>
              <a:uLnTx/>
              <a:uFillTx/>
              <a:latin typeface="Oswald"/>
              <a:sym typeface="Oswald"/>
            </a:endParaRPr>
          </a:p>
          <a:p>
            <a:pPr algn="l">
              <a:buClr>
                <a:srgbClr val="CEF3F5"/>
              </a:buClr>
              <a:buSzPts val="1800"/>
              <a:buFont typeface="Wingdings" panose="05000000000000000000" pitchFamily="2" charset="2"/>
              <a:buChar char="Ø"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97A7"/>
              </a:solidFill>
              <a:effectLst/>
              <a:uLnTx/>
              <a:uFillTx/>
              <a:latin typeface="Oswald"/>
              <a:sym typeface="Oswald"/>
            </a:endParaRPr>
          </a:p>
          <a:p>
            <a:pPr algn="l">
              <a:buClr>
                <a:srgbClr val="CEF3F5"/>
              </a:buClr>
              <a:buSzPts val="1800"/>
              <a:buFont typeface="Wingdings" panose="05000000000000000000" pitchFamily="2" charset="2"/>
              <a:buChar char="Ø"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878FFF"/>
              </a:solidFill>
              <a:effectLst/>
              <a:uLnTx/>
              <a:uFillTx/>
              <a:latin typeface="Oswald"/>
              <a:sym typeface="Oswald"/>
            </a:endParaRPr>
          </a:p>
          <a:p>
            <a:pPr algn="l">
              <a:buClr>
                <a:srgbClr val="CEF3F5"/>
              </a:buClr>
              <a:buSzPts val="1800"/>
              <a:buFont typeface="Wingdings" panose="05000000000000000000" pitchFamily="2" charset="2"/>
              <a:buChar char="Ø"/>
              <a:defRPr/>
            </a:pPr>
            <a:endParaRPr lang="en-US" sz="1800" dirty="0">
              <a:solidFill>
                <a:srgbClr val="878FFF"/>
              </a:solidFill>
              <a:latin typeface="Oswald"/>
              <a:sym typeface="Oswald"/>
            </a:endParaRPr>
          </a:p>
          <a:p>
            <a:pPr algn="l">
              <a:buClr>
                <a:srgbClr val="CEF3F5"/>
              </a:buClr>
              <a:buSzPts val="1800"/>
              <a:buFont typeface="Wingdings" panose="05000000000000000000" pitchFamily="2" charset="2"/>
              <a:buChar char="Ø"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878FFF"/>
              </a:solidFill>
              <a:effectLst/>
              <a:uLnTx/>
              <a:uFillTx/>
              <a:latin typeface="Oswald"/>
              <a:sym typeface="Oswald"/>
            </a:endParaRPr>
          </a:p>
          <a:p>
            <a:pPr algn="l">
              <a:buClr>
                <a:srgbClr val="CEF3F5"/>
              </a:buClr>
              <a:buSzPts val="1800"/>
              <a:buFont typeface="Wingdings" panose="05000000000000000000" pitchFamily="2" charset="2"/>
              <a:buChar char="Ø"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878FFF"/>
              </a:solidFill>
              <a:effectLst/>
              <a:uLnTx/>
              <a:uFillTx/>
              <a:latin typeface="Oswald"/>
              <a:sym typeface="Oswald"/>
            </a:endParaRPr>
          </a:p>
          <a:p>
            <a:pPr algn="l">
              <a:buClr>
                <a:srgbClr val="CEF3F5"/>
              </a:buClr>
              <a:buSzPts val="1800"/>
              <a:buFont typeface="Wingdings" panose="05000000000000000000" pitchFamily="2" charset="2"/>
              <a:buChar char="Ø"/>
              <a:defRPr/>
            </a:pPr>
            <a:endParaRPr kumimoji="0" lang="en-IN" sz="1800" b="0" i="0" u="none" strike="noStrike" kern="0" cap="none" spc="0" normalizeH="0" baseline="0" noProof="0" dirty="0">
              <a:ln>
                <a:noFill/>
              </a:ln>
              <a:solidFill>
                <a:srgbClr val="C8AEF8"/>
              </a:solidFill>
              <a:effectLst/>
              <a:uLnTx/>
              <a:uFillTx/>
              <a:latin typeface="Oswald"/>
              <a:sym typeface="Oswald"/>
            </a:endParaRPr>
          </a:p>
          <a:p>
            <a:pPr algn="l">
              <a:buClr>
                <a:srgbClr val="CEF3F5"/>
              </a:buClr>
              <a:buSzPts val="1800"/>
              <a:buFont typeface="Wingdings" panose="05000000000000000000" pitchFamily="2" charset="2"/>
              <a:buChar char="Ø"/>
              <a:defRPr/>
            </a:pPr>
            <a:endParaRPr lang="en-IN" sz="1800" dirty="0">
              <a:solidFill>
                <a:srgbClr val="C8AEF8"/>
              </a:solidFill>
              <a:latin typeface="Oswald"/>
              <a:sym typeface="Oswald"/>
            </a:endParaRPr>
          </a:p>
          <a:p>
            <a:pPr algn="l">
              <a:buClr>
                <a:srgbClr val="CEF3F5"/>
              </a:buClr>
              <a:buSzPts val="1800"/>
              <a:buFont typeface="Wingdings" panose="05000000000000000000" pitchFamily="2" charset="2"/>
              <a:buChar char="Ø"/>
              <a:defRPr/>
            </a:pPr>
            <a:endParaRPr kumimoji="0" lang="en-IN" sz="1800" b="0" i="0" u="none" strike="noStrike" kern="0" cap="none" spc="0" normalizeH="0" baseline="0" noProof="0" dirty="0">
              <a:ln>
                <a:noFill/>
              </a:ln>
              <a:solidFill>
                <a:srgbClr val="C8AEF8"/>
              </a:solidFill>
              <a:effectLst/>
              <a:uLnTx/>
              <a:uFillTx/>
              <a:latin typeface="Oswald"/>
              <a:sym typeface="Oswald"/>
            </a:endParaRPr>
          </a:p>
          <a:p>
            <a:pPr algn="l">
              <a:buClr>
                <a:srgbClr val="CEF3F5"/>
              </a:buClr>
              <a:buSzPts val="1800"/>
              <a:buFont typeface="Wingdings" panose="05000000000000000000" pitchFamily="2" charset="2"/>
              <a:buChar char="Ø"/>
              <a:defRPr/>
            </a:pPr>
            <a:endParaRPr lang="en-US" sz="1800" dirty="0">
              <a:solidFill>
                <a:srgbClr val="878FFF"/>
              </a:solidFill>
              <a:latin typeface="Oswald"/>
              <a:sym typeface="Oswald"/>
            </a:endParaRPr>
          </a:p>
        </p:txBody>
      </p:sp>
    </p:spTree>
    <p:extLst>
      <p:ext uri="{BB962C8B-B14F-4D97-AF65-F5344CB8AC3E}">
        <p14:creationId xmlns:p14="http://schemas.microsoft.com/office/powerpoint/2010/main" val="23295052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30"/>
          <p:cNvSpPr txBox="1">
            <a:spLocks noGrp="1"/>
          </p:cNvSpPr>
          <p:nvPr>
            <p:ph type="title"/>
          </p:nvPr>
        </p:nvSpPr>
        <p:spPr>
          <a:xfrm>
            <a:off x="230332" y="158063"/>
            <a:ext cx="3297382" cy="52687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800" b="1" dirty="0"/>
              <a:t>Problem Statement </a:t>
            </a:r>
            <a:endParaRPr sz="2800" b="1" dirty="0"/>
          </a:p>
        </p:txBody>
      </p:sp>
      <p:sp>
        <p:nvSpPr>
          <p:cNvPr id="697" name="Google Shape;697;p30"/>
          <p:cNvSpPr txBox="1">
            <a:spLocks noGrp="1"/>
          </p:cNvSpPr>
          <p:nvPr>
            <p:ph type="title" idx="2"/>
          </p:nvPr>
        </p:nvSpPr>
        <p:spPr>
          <a:xfrm>
            <a:off x="-367612" y="620626"/>
            <a:ext cx="6174600" cy="6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Genetic Algorithm-Based Timetable Scheduler Application</a:t>
            </a:r>
            <a:endParaRPr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36D316-2C6F-CEF0-6BF8-73C8AA5A7E5A}"/>
              </a:ext>
            </a:extLst>
          </p:cNvPr>
          <p:cNvSpPr txBox="1"/>
          <p:nvPr/>
        </p:nvSpPr>
        <p:spPr>
          <a:xfrm>
            <a:off x="230332" y="1342054"/>
            <a:ext cx="4644736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F3F5"/>
              </a:buClr>
              <a:buSzPts val="2800"/>
              <a:buFont typeface="Oswald"/>
              <a:buNone/>
              <a:tabLst/>
              <a:defRPr/>
            </a:pPr>
            <a:r>
              <a:rPr kumimoji="0" lang="en-IN" sz="2600" b="1" i="0" u="none" strike="noStrike" kern="0" cap="none" spc="0" normalizeH="0" baseline="0" noProof="0" dirty="0">
                <a:ln>
                  <a:noFill/>
                </a:ln>
                <a:solidFill>
                  <a:srgbClr val="CEF3F5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Oswald"/>
              </a:rPr>
              <a:t>Introduction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8C534C3-15EE-CED3-3236-1C22DA2CB9C0}"/>
              </a:ext>
            </a:extLst>
          </p:cNvPr>
          <p:cNvSpPr txBox="1"/>
          <p:nvPr/>
        </p:nvSpPr>
        <p:spPr>
          <a:xfrm>
            <a:off x="230332" y="2056354"/>
            <a:ext cx="9017578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F3F5"/>
              </a:buClr>
              <a:buSzPts val="1800"/>
              <a:buFont typeface="Raleway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CEF3F5"/>
                </a:solidFill>
                <a:effectLst/>
                <a:uLnTx/>
                <a:uFillTx/>
                <a:latin typeface="Oswald"/>
                <a:sym typeface="Oswald"/>
              </a:rPr>
              <a:t>The primary objective is to create an application that can efficiently generate timetables for classes , considering factors such as room availability, faculty availability , etc.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F3F5"/>
              </a:buClr>
              <a:buSzPts val="1800"/>
              <a:buFont typeface="Raleway"/>
              <a:buNone/>
              <a:tabLst/>
              <a:defRPr/>
            </a:pPr>
            <a:endParaRPr lang="en-US" sz="1800" dirty="0">
              <a:solidFill>
                <a:srgbClr val="CEF3F5"/>
              </a:solidFill>
              <a:latin typeface="Oswald"/>
              <a:sym typeface="Oswald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F3F5"/>
              </a:buClr>
              <a:buSzPts val="1800"/>
              <a:buFont typeface="Raleway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CEF3F5"/>
                </a:solidFill>
                <a:effectLst/>
                <a:uLnTx/>
                <a:uFillTx/>
                <a:latin typeface="Oswald"/>
                <a:sym typeface="Oswald"/>
              </a:rPr>
              <a:t>The system should be able to detect and resolve conflicts that may arise due to resource unavailability, overlapping schedules, or other constraints.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F3F5"/>
              </a:buClr>
              <a:buSzPts val="1800"/>
              <a:buFont typeface="Raleway"/>
              <a:buNone/>
              <a:tabLst/>
              <a:defRPr/>
            </a:pPr>
            <a:endParaRPr lang="en-US" sz="1800" dirty="0">
              <a:solidFill>
                <a:srgbClr val="CEF3F5"/>
              </a:solidFill>
              <a:latin typeface="Oswald"/>
              <a:sym typeface="Oswald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F3F5"/>
              </a:buClr>
              <a:buSzPts val="1800"/>
              <a:buFont typeface="Raleway"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CEF3F5"/>
              </a:solidFill>
              <a:effectLst/>
              <a:uLnTx/>
              <a:uFillTx/>
              <a:latin typeface="Oswald"/>
              <a:sym typeface="Oswal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31"/>
          <p:cNvSpPr txBox="1">
            <a:spLocks noGrp="1"/>
          </p:cNvSpPr>
          <p:nvPr>
            <p:ph type="title"/>
          </p:nvPr>
        </p:nvSpPr>
        <p:spPr>
          <a:xfrm>
            <a:off x="0" y="-609"/>
            <a:ext cx="3276600" cy="5727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MOTIVATION</a:t>
            </a:r>
            <a:endParaRPr b="1" dirty="0"/>
          </a:p>
        </p:txBody>
      </p:sp>
      <p:sp>
        <p:nvSpPr>
          <p:cNvPr id="703" name="Google Shape;703;p31"/>
          <p:cNvSpPr txBox="1">
            <a:spLocks noGrp="1"/>
          </p:cNvSpPr>
          <p:nvPr>
            <p:ph type="body" idx="1"/>
          </p:nvPr>
        </p:nvSpPr>
        <p:spPr>
          <a:xfrm>
            <a:off x="0" y="572138"/>
            <a:ext cx="9144000" cy="12273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" dirty="0"/>
              <a:t>Timetable scheduling is quite a complex task which involves numerous variables such as course offerings, availability of faculties, availability of classrooms/labs, room allocation, etc.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dirty="0"/>
              <a:t>Manual Scheduling often leads to conflicts,errors and is also time consuming  </a:t>
            </a:r>
          </a:p>
          <a:p>
            <a:pPr marL="0" indent="0">
              <a:buNone/>
            </a:pPr>
            <a:endParaRPr lang="en" dirty="0"/>
          </a:p>
        </p:txBody>
      </p:sp>
      <p:grpSp>
        <p:nvGrpSpPr>
          <p:cNvPr id="713" name="Google Shape;713;p31"/>
          <p:cNvGrpSpPr/>
          <p:nvPr/>
        </p:nvGrpSpPr>
        <p:grpSpPr>
          <a:xfrm>
            <a:off x="0" y="4569046"/>
            <a:ext cx="1022509" cy="572747"/>
            <a:chOff x="-77" y="3784091"/>
            <a:chExt cx="2423582" cy="1357541"/>
          </a:xfrm>
        </p:grpSpPr>
        <p:sp>
          <p:nvSpPr>
            <p:cNvPr id="714" name="Google Shape;714;p31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31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31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31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31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9" name="Google Shape;719;p31"/>
          <p:cNvGrpSpPr/>
          <p:nvPr/>
        </p:nvGrpSpPr>
        <p:grpSpPr>
          <a:xfrm rot="10800000">
            <a:off x="8121500" y="-4"/>
            <a:ext cx="1022509" cy="572747"/>
            <a:chOff x="-77" y="3784091"/>
            <a:chExt cx="2423582" cy="1357541"/>
          </a:xfrm>
        </p:grpSpPr>
        <p:sp>
          <p:nvSpPr>
            <p:cNvPr id="720" name="Google Shape;720;p31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31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31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31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31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702;p31">
            <a:extLst>
              <a:ext uri="{FF2B5EF4-FFF2-40B4-BE49-F238E27FC236}">
                <a16:creationId xmlns:a16="http://schemas.microsoft.com/office/drawing/2014/main" id="{BD009E94-6755-FC81-53FD-790737E3F5A7}"/>
              </a:ext>
            </a:extLst>
          </p:cNvPr>
          <p:cNvSpPr txBox="1">
            <a:spLocks/>
          </p:cNvSpPr>
          <p:nvPr/>
        </p:nvSpPr>
        <p:spPr>
          <a:xfrm>
            <a:off x="0" y="1799470"/>
            <a:ext cx="3276600" cy="5727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8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IN" b="1" dirty="0"/>
              <a:t>SCOPE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B2BD0B-B5E6-7EEE-2066-7F3170049187}"/>
              </a:ext>
            </a:extLst>
          </p:cNvPr>
          <p:cNvSpPr txBox="1"/>
          <p:nvPr/>
        </p:nvSpPr>
        <p:spPr>
          <a:xfrm>
            <a:off x="0" y="2504499"/>
            <a:ext cx="9144000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F3F5"/>
              </a:buClr>
              <a:buSzPts val="14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CEF3F5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Create a scalable and adaptable solution that can meet the needs of various types of educational institutions.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F3F5"/>
              </a:buClr>
              <a:buSzPts val="1400"/>
              <a:buFont typeface="Arial" panose="020B0604020202020204" pitchFamily="34" charset="0"/>
              <a:buChar char="•"/>
              <a:tabLst/>
              <a:defRPr/>
            </a:pPr>
            <a:endParaRPr lang="en-US" dirty="0">
              <a:solidFill>
                <a:srgbClr val="CEF3F5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F3F5"/>
              </a:buClr>
              <a:buSzPts val="14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CEF3F5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Conduct rigorous testing, including unit testing, integration testing, and user acceptance testing, with a specific focus on educational use cases.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F3F5"/>
              </a:buClr>
              <a:buSzPts val="1400"/>
              <a:buFont typeface="Arial" panose="020B0604020202020204" pitchFamily="34" charset="0"/>
              <a:buChar char="•"/>
              <a:tabLst/>
              <a:defRPr/>
            </a:pPr>
            <a:endParaRPr lang="en-US" dirty="0">
              <a:solidFill>
                <a:srgbClr val="CEF3F5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F3F5"/>
              </a:buClr>
              <a:buSzPts val="14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CEF3F5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The future scope of the project is dynamic, with opportunities to continually improve scheduling processes</a:t>
            </a:r>
            <a:endParaRPr kumimoji="0" lang="en" sz="1400" b="0" i="0" u="none" strike="noStrike" kern="0" cap="none" spc="0" normalizeH="0" baseline="0" noProof="0" dirty="0">
              <a:ln>
                <a:noFill/>
              </a:ln>
              <a:solidFill>
                <a:srgbClr val="CEF3F5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F3F5"/>
              </a:buClr>
              <a:buSzPts val="1400"/>
              <a:buFont typeface="Roboto"/>
              <a:buNone/>
              <a:tabLst/>
              <a:defRPr/>
            </a:pPr>
            <a:endParaRPr kumimoji="0" lang="en" sz="1400" b="0" i="0" u="none" strike="noStrike" kern="0" cap="none" spc="0" normalizeH="0" baseline="0" noProof="0" dirty="0">
              <a:ln>
                <a:noFill/>
              </a:ln>
              <a:solidFill>
                <a:srgbClr val="CEF3F5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p34"/>
          <p:cNvSpPr txBox="1">
            <a:spLocks noGrp="1"/>
          </p:cNvSpPr>
          <p:nvPr>
            <p:ph type="subTitle" idx="1"/>
          </p:nvPr>
        </p:nvSpPr>
        <p:spPr>
          <a:xfrm>
            <a:off x="852054" y="700803"/>
            <a:ext cx="2317200" cy="38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Current State</a:t>
            </a:r>
            <a:endParaRPr dirty="0"/>
          </a:p>
        </p:txBody>
      </p:sp>
      <p:sp>
        <p:nvSpPr>
          <p:cNvPr id="781" name="Google Shape;781;p34"/>
          <p:cNvSpPr txBox="1">
            <a:spLocks noGrp="1"/>
          </p:cNvSpPr>
          <p:nvPr>
            <p:ph type="title"/>
          </p:nvPr>
        </p:nvSpPr>
        <p:spPr>
          <a:xfrm>
            <a:off x="0" y="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Gap Analysis</a:t>
            </a:r>
            <a:endParaRPr dirty="0"/>
          </a:p>
        </p:txBody>
      </p:sp>
      <p:sp>
        <p:nvSpPr>
          <p:cNvPr id="782" name="Google Shape;782;p34"/>
          <p:cNvSpPr txBox="1">
            <a:spLocks noGrp="1"/>
          </p:cNvSpPr>
          <p:nvPr>
            <p:ph type="subTitle" idx="2"/>
          </p:nvPr>
        </p:nvSpPr>
        <p:spPr>
          <a:xfrm>
            <a:off x="0" y="1144635"/>
            <a:ext cx="4572000" cy="6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Educational Institutes primarily rely on manual methods for timetable scheduling</a:t>
            </a:r>
          </a:p>
        </p:txBody>
      </p:sp>
      <p:grpSp>
        <p:nvGrpSpPr>
          <p:cNvPr id="793" name="Google Shape;793;p34"/>
          <p:cNvGrpSpPr/>
          <p:nvPr/>
        </p:nvGrpSpPr>
        <p:grpSpPr>
          <a:xfrm>
            <a:off x="4572000" y="715314"/>
            <a:ext cx="47700" cy="4435113"/>
            <a:chOff x="4524300" y="1013625"/>
            <a:chExt cx="95400" cy="3116250"/>
          </a:xfrm>
        </p:grpSpPr>
        <p:sp>
          <p:nvSpPr>
            <p:cNvPr id="794" name="Google Shape;794;p34"/>
            <p:cNvSpPr/>
            <p:nvPr/>
          </p:nvSpPr>
          <p:spPr>
            <a:xfrm>
              <a:off x="4524300" y="1013625"/>
              <a:ext cx="95400" cy="1038300"/>
            </a:xfrm>
            <a:prstGeom prst="rect">
              <a:avLst/>
            </a:prstGeom>
            <a:solidFill>
              <a:srgbClr val="C8AEF8">
                <a:alpha val="586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34"/>
            <p:cNvSpPr/>
            <p:nvPr/>
          </p:nvSpPr>
          <p:spPr>
            <a:xfrm>
              <a:off x="4524300" y="1534125"/>
              <a:ext cx="95400" cy="1038300"/>
            </a:xfrm>
            <a:prstGeom prst="rect">
              <a:avLst/>
            </a:prstGeom>
            <a:solidFill>
              <a:srgbClr val="878FFF">
                <a:alpha val="737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34"/>
            <p:cNvSpPr/>
            <p:nvPr/>
          </p:nvSpPr>
          <p:spPr>
            <a:xfrm>
              <a:off x="4524300" y="2053275"/>
              <a:ext cx="95400" cy="1038300"/>
            </a:xfrm>
            <a:prstGeom prst="rect">
              <a:avLst/>
            </a:prstGeom>
            <a:solidFill>
              <a:srgbClr val="9154F8">
                <a:alpha val="53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34"/>
            <p:cNvSpPr/>
            <p:nvPr/>
          </p:nvSpPr>
          <p:spPr>
            <a:xfrm>
              <a:off x="4524300" y="2565875"/>
              <a:ext cx="95400" cy="1038300"/>
            </a:xfrm>
            <a:prstGeom prst="rect">
              <a:avLst/>
            </a:prstGeom>
            <a:solidFill>
              <a:srgbClr val="35C2DF">
                <a:alpha val="759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34"/>
            <p:cNvSpPr/>
            <p:nvPr/>
          </p:nvSpPr>
          <p:spPr>
            <a:xfrm>
              <a:off x="4524300" y="3091575"/>
              <a:ext cx="95400" cy="1038300"/>
            </a:xfrm>
            <a:prstGeom prst="rect">
              <a:avLst/>
            </a:prstGeom>
            <a:solidFill>
              <a:srgbClr val="CA7BEB">
                <a:alpha val="5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34"/>
            <p:cNvSpPr/>
            <p:nvPr/>
          </p:nvSpPr>
          <p:spPr>
            <a:xfrm>
              <a:off x="4524300" y="3610723"/>
              <a:ext cx="95400" cy="519000"/>
            </a:xfrm>
            <a:prstGeom prst="rect">
              <a:avLst/>
            </a:prstGeom>
            <a:solidFill>
              <a:srgbClr val="972CB4">
                <a:alpha val="74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19558714-DA90-D022-773B-C93C3D534B81}"/>
              </a:ext>
            </a:extLst>
          </p:cNvPr>
          <p:cNvSpPr txBox="1"/>
          <p:nvPr/>
        </p:nvSpPr>
        <p:spPr>
          <a:xfrm>
            <a:off x="-38494" y="2022794"/>
            <a:ext cx="463434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F3F5"/>
              </a:buClr>
              <a:buSzPts val="1400"/>
              <a:buFont typeface="Roboto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CEF3F5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Scheduling is a time</a:t>
            </a:r>
            <a:r>
              <a:rPr lang="en-US" dirty="0">
                <a:solidFill>
                  <a:srgbClr val="CEF3F5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CEF3F5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co</a:t>
            </a:r>
            <a:r>
              <a:rPr lang="en-US" dirty="0" err="1">
                <a:solidFill>
                  <a:srgbClr val="CEF3F5"/>
                </a:solidFill>
                <a:latin typeface="Roboto"/>
                <a:ea typeface="Roboto"/>
                <a:cs typeface="Roboto"/>
                <a:sym typeface="Roboto"/>
              </a:rPr>
              <a:t>nsuming</a:t>
            </a:r>
            <a:r>
              <a:rPr lang="en-US" dirty="0">
                <a:solidFill>
                  <a:srgbClr val="CEF3F5"/>
                </a:solidFill>
                <a:latin typeface="Roboto"/>
                <a:ea typeface="Roboto"/>
                <a:cs typeface="Roboto"/>
                <a:sym typeface="Roboto"/>
              </a:rPr>
              <a:t> and resource intensive task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CEF3F5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7632EF7-B310-A9D8-780D-F1B256DD2C35}"/>
              </a:ext>
            </a:extLst>
          </p:cNvPr>
          <p:cNvSpPr txBox="1"/>
          <p:nvPr/>
        </p:nvSpPr>
        <p:spPr>
          <a:xfrm>
            <a:off x="-38494" y="2955466"/>
            <a:ext cx="45719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F3F5"/>
              </a:buClr>
              <a:buSzPts val="1400"/>
              <a:buFont typeface="Roboto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CEF3F5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The process is often prone to errors and conflicts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AEFCCE4-37B0-8C98-AC8F-96BCBAFB6C6D}"/>
              </a:ext>
            </a:extLst>
          </p:cNvPr>
          <p:cNvSpPr txBox="1"/>
          <p:nvPr/>
        </p:nvSpPr>
        <p:spPr>
          <a:xfrm>
            <a:off x="28" y="3689803"/>
            <a:ext cx="45719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F3F5"/>
              </a:buClr>
              <a:buSzPts val="1400"/>
              <a:buFont typeface="Roboto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CEF3F5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Sub-Optimal timetables can lead to dissatisfaction among students, faculty &amp; administrators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CDBFD0B-8F00-7FAC-7A03-20408DB2B27D}"/>
              </a:ext>
            </a:extLst>
          </p:cNvPr>
          <p:cNvSpPr txBox="1"/>
          <p:nvPr/>
        </p:nvSpPr>
        <p:spPr>
          <a:xfrm>
            <a:off x="5773881" y="725499"/>
            <a:ext cx="21232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F3F5"/>
              </a:buClr>
              <a:buSzPts val="1800"/>
              <a:buFont typeface="Oswald"/>
              <a:buNone/>
              <a:tabLst/>
              <a:defRPr/>
            </a:pPr>
            <a:r>
              <a:rPr lang="en-IN" sz="1800" dirty="0">
                <a:solidFill>
                  <a:srgbClr val="C8AEF8"/>
                </a:solidFill>
                <a:latin typeface="Oswald"/>
                <a:sym typeface="Oswald"/>
              </a:rPr>
              <a:t>Desired Future</a:t>
            </a:r>
            <a:r>
              <a: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srgbClr val="C8AEF8"/>
                </a:solidFill>
                <a:effectLst/>
                <a:uLnTx/>
                <a:uFillTx/>
                <a:latin typeface="Oswald"/>
                <a:sym typeface="Oswald"/>
              </a:rPr>
              <a:t> State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AFE8E9A-F597-1C86-87F3-3C104D5628BF}"/>
              </a:ext>
            </a:extLst>
          </p:cNvPr>
          <p:cNvSpPr txBox="1"/>
          <p:nvPr/>
        </p:nvSpPr>
        <p:spPr>
          <a:xfrm>
            <a:off x="4619700" y="1192569"/>
            <a:ext cx="45243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F3F5"/>
              </a:buClr>
              <a:buSzPts val="1400"/>
              <a:buFont typeface="Roboto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CEF3F5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An automated system can optimize scheduling process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8C78E28-D263-E341-3DED-ED1D249020B0}"/>
              </a:ext>
            </a:extLst>
          </p:cNvPr>
          <p:cNvSpPr txBox="1"/>
          <p:nvPr/>
        </p:nvSpPr>
        <p:spPr>
          <a:xfrm>
            <a:off x="4634372" y="2027881"/>
            <a:ext cx="45243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F3F5"/>
              </a:buClr>
              <a:buSzPts val="1400"/>
              <a:buFont typeface="Roboto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CEF3F5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The application can significantly reduce time and resource required for scheduling 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0312B3B-415D-F2D7-38BD-38208FA37A3F}"/>
              </a:ext>
            </a:extLst>
          </p:cNvPr>
          <p:cNvSpPr txBox="1"/>
          <p:nvPr/>
        </p:nvSpPr>
        <p:spPr>
          <a:xfrm>
            <a:off x="4619700" y="2868526"/>
            <a:ext cx="45243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F3F5"/>
              </a:buClr>
              <a:buSzPts val="1400"/>
              <a:buFont typeface="Roboto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CEF3F5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Timetable can be scheduled to suit constraints and hence can help in minimizing conflicts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BC9F64E-244E-BBA1-5EE2-0A74AAA2F68F}"/>
              </a:ext>
            </a:extLst>
          </p:cNvPr>
          <p:cNvSpPr txBox="1"/>
          <p:nvPr/>
        </p:nvSpPr>
        <p:spPr>
          <a:xfrm>
            <a:off x="4619700" y="3703838"/>
            <a:ext cx="458115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F3F5"/>
              </a:buClr>
              <a:buSzPts val="1400"/>
              <a:buFont typeface="Roboto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CEF3F5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Improved timetables can lead to satisfaction and cater needs of students &amp; faculties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ACF847F-E6D5-6CA4-88D0-F83F8D62BBF6}"/>
              </a:ext>
            </a:extLst>
          </p:cNvPr>
          <p:cNvSpPr txBox="1"/>
          <p:nvPr/>
        </p:nvSpPr>
        <p:spPr>
          <a:xfrm>
            <a:off x="0" y="39728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2800" dirty="0">
                <a:solidFill>
                  <a:srgbClr val="CEF3F5"/>
                </a:solidFill>
                <a:latin typeface="Oswald"/>
                <a:sym typeface="Oswald"/>
              </a:rPr>
              <a:t>Objectives</a:t>
            </a:r>
            <a:endParaRPr lang="en-IN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672FB13-29B4-DBD4-3EF6-F9EA78ED6C42}"/>
              </a:ext>
            </a:extLst>
          </p:cNvPr>
          <p:cNvSpPr txBox="1"/>
          <p:nvPr/>
        </p:nvSpPr>
        <p:spPr>
          <a:xfrm>
            <a:off x="0" y="708419"/>
            <a:ext cx="914400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F3F5"/>
              </a:buClr>
              <a:buSzPts val="1400"/>
              <a:buFont typeface="Arial" panose="020B0604020202020204" pitchFamily="34" charset="0"/>
              <a:buChar char="•"/>
              <a:tabLst/>
              <a:defRPr/>
            </a:pPr>
            <a:r>
              <a:rPr kumimoji="0" lang="en" sz="1400" b="0" i="0" u="none" strike="noStrike" kern="0" cap="none" spc="0" normalizeH="0" baseline="0" noProof="0" dirty="0">
                <a:ln>
                  <a:noFill/>
                </a:ln>
                <a:solidFill>
                  <a:srgbClr val="CEF3F5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The primary objective of our project is to develop an automated system of timetable scheduling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F3F5"/>
              </a:buClr>
              <a:buSzPts val="1400"/>
              <a:buFont typeface="Arial" panose="020B0604020202020204" pitchFamily="34" charset="0"/>
              <a:buChar char="•"/>
              <a:tabLst/>
              <a:defRPr/>
            </a:pPr>
            <a:endParaRPr lang="en" dirty="0">
              <a:solidFill>
                <a:srgbClr val="CEF3F5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F3F5"/>
              </a:buClr>
              <a:buSzPts val="1400"/>
              <a:buFont typeface="Arial" panose="020B0604020202020204" pitchFamily="34" charset="0"/>
              <a:buChar char="•"/>
              <a:tabLst/>
              <a:defRPr/>
            </a:pPr>
            <a:r>
              <a:rPr kumimoji="0" lang="en" sz="1400" b="0" i="0" u="none" strike="noStrike" kern="0" cap="none" spc="0" normalizeH="0" baseline="0" noProof="0" dirty="0">
                <a:ln>
                  <a:noFill/>
                </a:ln>
                <a:solidFill>
                  <a:srgbClr val="CEF3F5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To minimize the conflicts in scheduling including overlapping of classes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F3F5"/>
              </a:buClr>
              <a:buSzPts val="1400"/>
              <a:buFont typeface="Arial" panose="020B0604020202020204" pitchFamily="34" charset="0"/>
              <a:buChar char="•"/>
              <a:tabLst/>
              <a:defRPr/>
            </a:pPr>
            <a:endParaRPr lang="en" dirty="0">
              <a:solidFill>
                <a:srgbClr val="CEF3F5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F3F5"/>
              </a:buClr>
              <a:buSzPts val="1400"/>
              <a:buFont typeface="Arial" panose="020B0604020202020204" pitchFamily="34" charset="0"/>
              <a:buChar char="•"/>
              <a:tabLst/>
              <a:defRPr/>
            </a:pPr>
            <a:r>
              <a:rPr kumimoji="0" lang="en" sz="1400" b="0" i="0" u="none" strike="noStrike" kern="0" cap="none" spc="0" normalizeH="0" baseline="0" noProof="0" dirty="0">
                <a:ln>
                  <a:noFill/>
                </a:ln>
                <a:solidFill>
                  <a:srgbClr val="CEF3F5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Create a system that does not depend on manual interference and thereby reducing time and effort helping in increase in the overall effeciency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1B12244-8645-3CAA-A8F8-764A48305526}"/>
              </a:ext>
            </a:extLst>
          </p:cNvPr>
          <p:cNvSpPr txBox="1"/>
          <p:nvPr/>
        </p:nvSpPr>
        <p:spPr>
          <a:xfrm>
            <a:off x="0" y="2310140"/>
            <a:ext cx="275012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800" b="0" i="0" u="none" strike="noStrike" kern="0" cap="none" spc="0" normalizeH="0" baseline="0" noProof="0" dirty="0">
                <a:ln>
                  <a:noFill/>
                </a:ln>
                <a:solidFill>
                  <a:srgbClr val="CEF3F5"/>
                </a:solidFill>
                <a:effectLst/>
                <a:uLnTx/>
                <a:uFillTx/>
                <a:latin typeface="Oswald"/>
                <a:cs typeface="Arial"/>
                <a:sym typeface="Oswald"/>
              </a:rPr>
              <a:t>Applications</a:t>
            </a:r>
            <a:endParaRPr kumimoji="0" lang="en-IN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C3A08B6-C522-1FE1-21F3-26E1B9599605}"/>
              </a:ext>
            </a:extLst>
          </p:cNvPr>
          <p:cNvSpPr txBox="1"/>
          <p:nvPr/>
        </p:nvSpPr>
        <p:spPr>
          <a:xfrm>
            <a:off x="0" y="3138160"/>
            <a:ext cx="3595255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F3F5"/>
              </a:buClr>
              <a:buSzPts val="1400"/>
              <a:buFont typeface="Arial" panose="020B0604020202020204" pitchFamily="34" charset="0"/>
              <a:buChar char="•"/>
              <a:tabLst/>
              <a:defRPr/>
            </a:pPr>
            <a:r>
              <a:rPr kumimoji="0" lang="en" sz="1400" b="0" i="0" u="none" strike="noStrike" kern="0" cap="none" spc="0" normalizeH="0" baseline="0" noProof="0" dirty="0">
                <a:ln>
                  <a:noFill/>
                </a:ln>
                <a:solidFill>
                  <a:srgbClr val="CEF3F5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Academic Timetable Scheduling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F3F5"/>
              </a:buClr>
              <a:buSzPts val="1400"/>
              <a:buFont typeface="Arial" panose="020B0604020202020204" pitchFamily="34" charset="0"/>
              <a:buChar char="•"/>
              <a:tabLst/>
              <a:defRPr/>
            </a:pPr>
            <a:endParaRPr lang="en" dirty="0">
              <a:solidFill>
                <a:srgbClr val="CEF3F5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F3F5"/>
              </a:buClr>
              <a:buSzPts val="1400"/>
              <a:buFont typeface="Arial" panose="020B0604020202020204" pitchFamily="34" charset="0"/>
              <a:buChar char="•"/>
              <a:tabLst/>
              <a:defRPr/>
            </a:pPr>
            <a:r>
              <a:rPr lang="en" dirty="0">
                <a:solidFill>
                  <a:srgbClr val="CEF3F5"/>
                </a:solidFill>
                <a:latin typeface="Roboto"/>
                <a:ea typeface="Roboto"/>
                <a:cs typeface="Roboto"/>
                <a:sym typeface="Roboto"/>
              </a:rPr>
              <a:t>Course Scheduling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F3F5"/>
              </a:buClr>
              <a:buSzPts val="1400"/>
              <a:buFont typeface="Arial" panose="020B0604020202020204" pitchFamily="34" charset="0"/>
              <a:buChar char="•"/>
              <a:tabLst/>
              <a:defRPr/>
            </a:pPr>
            <a:endParaRPr kumimoji="0" lang="en" sz="1400" b="0" i="0" u="none" strike="noStrike" kern="0" cap="none" spc="0" normalizeH="0" baseline="0" noProof="0" dirty="0">
              <a:ln>
                <a:noFill/>
              </a:ln>
              <a:solidFill>
                <a:srgbClr val="CEF3F5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F3F5"/>
              </a:buClr>
              <a:buSzPts val="1400"/>
              <a:buFont typeface="Arial" panose="020B0604020202020204" pitchFamily="34" charset="0"/>
              <a:buChar char="•"/>
              <a:tabLst/>
              <a:defRPr/>
            </a:pPr>
            <a:r>
              <a:rPr lang="en" dirty="0">
                <a:solidFill>
                  <a:srgbClr val="CEF3F5"/>
                </a:solidFill>
                <a:latin typeface="Roboto"/>
                <a:ea typeface="Roboto"/>
                <a:cs typeface="Roboto"/>
                <a:sym typeface="Roboto"/>
              </a:rPr>
              <a:t>Exam Scheduling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F3F5"/>
              </a:buClr>
              <a:buSzPts val="1400"/>
              <a:buFont typeface="Arial" panose="020B0604020202020204" pitchFamily="34" charset="0"/>
              <a:buChar char="•"/>
              <a:tabLst/>
              <a:defRPr/>
            </a:pPr>
            <a:endParaRPr kumimoji="0" lang="en" sz="1400" b="0" i="0" u="none" strike="noStrike" kern="0" cap="none" spc="0" normalizeH="0" baseline="0" noProof="0" dirty="0">
              <a:ln>
                <a:noFill/>
              </a:ln>
              <a:solidFill>
                <a:srgbClr val="CEF3F5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7615AA2-28D2-3AED-CEE1-55A60E6BCEDD}"/>
              </a:ext>
            </a:extLst>
          </p:cNvPr>
          <p:cNvSpPr txBox="1"/>
          <p:nvPr/>
        </p:nvSpPr>
        <p:spPr>
          <a:xfrm>
            <a:off x="4991101" y="3138160"/>
            <a:ext cx="4152899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F3F5"/>
              </a:buClr>
              <a:buSzPts val="1400"/>
              <a:buFont typeface="Arial" panose="020B0604020202020204" pitchFamily="34" charset="0"/>
              <a:buChar char="•"/>
              <a:tabLst/>
              <a:defRPr/>
            </a:pPr>
            <a:r>
              <a:rPr kumimoji="0" lang="en" sz="1400" b="0" i="0" u="none" strike="noStrike" kern="0" cap="none" spc="0" normalizeH="0" baseline="0" noProof="0" dirty="0">
                <a:ln>
                  <a:noFill/>
                </a:ln>
                <a:solidFill>
                  <a:srgbClr val="CEF3F5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Res</a:t>
            </a:r>
            <a:r>
              <a:rPr lang="en" dirty="0">
                <a:solidFill>
                  <a:srgbClr val="CEF3F5"/>
                </a:solidFill>
                <a:latin typeface="Roboto"/>
                <a:ea typeface="Roboto"/>
                <a:cs typeface="Roboto"/>
                <a:sym typeface="Roboto"/>
              </a:rPr>
              <a:t>ource Management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F3F5"/>
              </a:buClr>
              <a:buSzPts val="1400"/>
              <a:buFont typeface="Arial" panose="020B0604020202020204" pitchFamily="34" charset="0"/>
              <a:buChar char="•"/>
              <a:tabLst/>
              <a:defRPr/>
            </a:pPr>
            <a:endParaRPr kumimoji="0" lang="en" sz="1400" b="0" i="0" u="none" strike="noStrike" kern="0" cap="none" spc="0" normalizeH="0" baseline="0" noProof="0" dirty="0">
              <a:ln>
                <a:noFill/>
              </a:ln>
              <a:solidFill>
                <a:srgbClr val="CEF3F5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F3F5"/>
              </a:buClr>
              <a:buSzPts val="1400"/>
              <a:buFont typeface="Arial" panose="020B0604020202020204" pitchFamily="34" charset="0"/>
              <a:buChar char="•"/>
              <a:tabLst/>
              <a:defRPr/>
            </a:pPr>
            <a:r>
              <a:rPr lang="en" dirty="0">
                <a:solidFill>
                  <a:srgbClr val="CEF3F5"/>
                </a:solidFill>
                <a:latin typeface="Roboto"/>
                <a:ea typeface="Roboto"/>
                <a:cs typeface="Roboto"/>
                <a:sym typeface="Roboto"/>
              </a:rPr>
              <a:t>Event Scheduling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F3F5"/>
              </a:buClr>
              <a:buSzPts val="1400"/>
              <a:buFont typeface="Arial" panose="020B0604020202020204" pitchFamily="34" charset="0"/>
              <a:buChar char="•"/>
              <a:tabLst/>
              <a:defRPr/>
            </a:pPr>
            <a:endParaRPr kumimoji="0" lang="en" sz="1400" b="0" i="0" u="none" strike="noStrike" kern="0" cap="none" spc="0" normalizeH="0" baseline="0" noProof="0" dirty="0">
              <a:ln>
                <a:noFill/>
              </a:ln>
              <a:solidFill>
                <a:srgbClr val="CEF3F5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F3F5"/>
              </a:buClr>
              <a:buSzPts val="1400"/>
              <a:buFont typeface="Arial" panose="020B0604020202020204" pitchFamily="34" charset="0"/>
              <a:buChar char="•"/>
              <a:tabLst/>
              <a:defRPr/>
            </a:pPr>
            <a:r>
              <a:rPr lang="en" dirty="0">
                <a:solidFill>
                  <a:srgbClr val="CEF3F5"/>
                </a:solidFill>
                <a:latin typeface="Roboto"/>
                <a:ea typeface="Roboto"/>
                <a:cs typeface="Roboto"/>
                <a:sym typeface="Roboto"/>
              </a:rPr>
              <a:t>Adaptive Scheduling</a:t>
            </a:r>
            <a:endParaRPr kumimoji="0" lang="en" sz="1400" b="0" i="0" u="none" strike="noStrike" kern="0" cap="none" spc="0" normalizeH="0" baseline="0" noProof="0" dirty="0">
              <a:ln>
                <a:noFill/>
              </a:ln>
              <a:solidFill>
                <a:srgbClr val="CEF3F5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38"/>
          <p:cNvSpPr txBox="1">
            <a:spLocks noGrp="1"/>
          </p:cNvSpPr>
          <p:nvPr>
            <p:ph type="title"/>
          </p:nvPr>
        </p:nvSpPr>
        <p:spPr>
          <a:xfrm>
            <a:off x="0" y="1224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Literature Survey</a:t>
            </a:r>
            <a:endParaRPr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94416BB-E29A-5AF4-8701-4AD39A6B57D3}"/>
              </a:ext>
            </a:extLst>
          </p:cNvPr>
          <p:cNvSpPr txBox="1"/>
          <p:nvPr/>
        </p:nvSpPr>
        <p:spPr>
          <a:xfrm>
            <a:off x="-49619" y="951362"/>
            <a:ext cx="9193619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F3F5"/>
              </a:buClr>
              <a:buSzPts val="1400"/>
              <a:buFont typeface="Arial" panose="020B0604020202020204" pitchFamily="34" charset="0"/>
              <a:buChar char="•"/>
              <a:tabLst/>
              <a:defRPr/>
            </a:pPr>
            <a:r>
              <a:rPr kumimoji="0" lang="en" sz="1400" b="1" i="0" u="none" strike="noStrike" kern="0" cap="none" spc="0" normalizeH="0" baseline="0" noProof="0" dirty="0">
                <a:ln>
                  <a:noFill/>
                </a:ln>
                <a:solidFill>
                  <a:srgbClr val="CEF3F5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Selection Operations</a:t>
            </a:r>
            <a:r>
              <a:rPr kumimoji="0" lang="en" sz="1400" b="0" i="0" u="none" strike="noStrike" kern="0" cap="none" spc="0" normalizeH="0" baseline="0" noProof="0" dirty="0">
                <a:ln>
                  <a:noFill/>
                </a:ln>
                <a:solidFill>
                  <a:srgbClr val="CEF3F5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:</a:t>
            </a:r>
            <a:endParaRPr lang="en" sz="1400" dirty="0">
              <a:solidFill>
                <a:srgbClr val="CEF3F5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F3F5"/>
              </a:buClr>
              <a:buSzPts val="1400"/>
              <a:tabLst/>
              <a:defRPr/>
            </a:pPr>
            <a:r>
              <a:rPr kumimoji="0" lang="en" b="0" i="0" u="none" strike="noStrike" kern="0" cap="none" spc="0" normalizeH="0" baseline="0" noProof="0" dirty="0">
                <a:ln>
                  <a:noFill/>
                </a:ln>
                <a:solidFill>
                  <a:srgbClr val="CEF3F5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	- Roulette Wheel Selection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F3F5"/>
              </a:buClr>
              <a:buSzPts val="1400"/>
              <a:tabLst/>
              <a:defRPr/>
            </a:pPr>
            <a:r>
              <a:rPr lang="en" dirty="0">
                <a:solidFill>
                  <a:srgbClr val="CEF3F5"/>
                </a:solidFill>
                <a:latin typeface="Roboto"/>
                <a:ea typeface="Roboto"/>
                <a:cs typeface="Roboto"/>
                <a:sym typeface="Roboto"/>
              </a:rPr>
              <a:t>	- Enhancements: Elitism Selection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F3F5"/>
              </a:buClr>
              <a:buSzPts val="1400"/>
              <a:tabLst/>
              <a:defRPr/>
            </a:pPr>
            <a:endParaRPr kumimoji="0" lang="en" b="0" i="0" u="none" strike="noStrike" kern="0" cap="none" spc="0" normalizeH="0" baseline="0" noProof="0" dirty="0">
              <a:ln>
                <a:noFill/>
              </a:ln>
              <a:solidFill>
                <a:srgbClr val="CEF3F5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F3F5"/>
              </a:buClr>
              <a:buSzPts val="1400"/>
              <a:buFont typeface="Arial" panose="020B0604020202020204" pitchFamily="34" charset="0"/>
              <a:buChar char="•"/>
              <a:tabLst/>
              <a:defRPr/>
            </a:pPr>
            <a:endParaRPr lang="en" dirty="0">
              <a:solidFill>
                <a:srgbClr val="CEF3F5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F3F5"/>
              </a:buClr>
              <a:buSzPts val="1400"/>
              <a:buFont typeface="Arial" panose="020B0604020202020204" pitchFamily="34" charset="0"/>
              <a:buChar char="•"/>
              <a:tabLst/>
              <a:defRPr/>
            </a:pPr>
            <a:r>
              <a:rPr lang="en" dirty="0">
                <a:solidFill>
                  <a:srgbClr val="CEF3F5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b="1" dirty="0">
                <a:solidFill>
                  <a:srgbClr val="CEF3F5"/>
                </a:solidFill>
                <a:latin typeface="Roboto"/>
                <a:ea typeface="Roboto"/>
                <a:cs typeface="Roboto"/>
                <a:sym typeface="Roboto"/>
              </a:rPr>
              <a:t>CrossOver Operations</a:t>
            </a:r>
            <a:r>
              <a:rPr lang="en" dirty="0">
                <a:solidFill>
                  <a:srgbClr val="CEF3F5"/>
                </a:solidFill>
                <a:latin typeface="Roboto"/>
                <a:ea typeface="Roboto"/>
                <a:cs typeface="Roboto"/>
                <a:sym typeface="Roboto"/>
              </a:rPr>
              <a:t>:</a:t>
            </a:r>
          </a:p>
          <a:p>
            <a:pPr lvl="1">
              <a:buClr>
                <a:srgbClr val="CEF3F5"/>
              </a:buClr>
              <a:buSzPts val="1400"/>
              <a:defRPr/>
            </a:pPr>
            <a:r>
              <a:rPr lang="en" dirty="0">
                <a:solidFill>
                  <a:srgbClr val="CEF3F5"/>
                </a:solidFill>
                <a:latin typeface="Roboto"/>
                <a:ea typeface="Roboto"/>
                <a:cs typeface="Roboto"/>
                <a:sym typeface="Roboto"/>
              </a:rPr>
              <a:t>	- Single Point Crossover</a:t>
            </a:r>
          </a:p>
          <a:p>
            <a:pPr lvl="1">
              <a:buClr>
                <a:srgbClr val="CEF3F5"/>
              </a:buClr>
              <a:buSzPts val="1400"/>
              <a:defRPr/>
            </a:pPr>
            <a:r>
              <a:rPr lang="en" dirty="0">
                <a:solidFill>
                  <a:srgbClr val="CEF3F5"/>
                </a:solidFill>
                <a:latin typeface="Roboto"/>
                <a:ea typeface="Roboto"/>
                <a:cs typeface="Roboto"/>
                <a:sym typeface="Roboto"/>
              </a:rPr>
              <a:t>	- Enhancements: Two Point Crossover</a:t>
            </a:r>
          </a:p>
          <a:p>
            <a:pPr lvl="1">
              <a:buClr>
                <a:srgbClr val="CEF3F5"/>
              </a:buClr>
              <a:buSzPts val="1400"/>
              <a:defRPr/>
            </a:pPr>
            <a:r>
              <a:rPr lang="en" dirty="0">
                <a:solidFill>
                  <a:srgbClr val="CEF3F5"/>
                </a:solidFill>
                <a:latin typeface="Roboto"/>
                <a:ea typeface="Roboto"/>
                <a:cs typeface="Roboto"/>
                <a:sym typeface="Roboto"/>
              </a:rPr>
              <a:t>		          Uniform Crossover </a:t>
            </a:r>
          </a:p>
          <a:p>
            <a:pPr lvl="1">
              <a:buClr>
                <a:srgbClr val="CEF3F5"/>
              </a:buClr>
              <a:buSzPts val="1400"/>
              <a:defRPr/>
            </a:pPr>
            <a:endParaRPr lang="en" dirty="0">
              <a:solidFill>
                <a:srgbClr val="CEF3F5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85750" lvl="1" indent="-285750">
              <a:buClr>
                <a:srgbClr val="CEF3F5"/>
              </a:buClr>
              <a:buSzPts val="1400"/>
              <a:buFont typeface="Arial" panose="020B0604020202020204" pitchFamily="34" charset="0"/>
              <a:buChar char="•"/>
              <a:defRPr/>
            </a:pPr>
            <a:r>
              <a:rPr lang="en" b="1" dirty="0">
                <a:solidFill>
                  <a:srgbClr val="CEF3F5"/>
                </a:solidFill>
                <a:latin typeface="Roboto"/>
                <a:ea typeface="Roboto"/>
                <a:cs typeface="Roboto"/>
                <a:sym typeface="Roboto"/>
              </a:rPr>
              <a:t> Constraints</a:t>
            </a:r>
            <a:r>
              <a:rPr lang="en" dirty="0">
                <a:solidFill>
                  <a:srgbClr val="CEF3F5"/>
                </a:solidFill>
                <a:latin typeface="Roboto"/>
                <a:ea typeface="Roboto"/>
                <a:cs typeface="Roboto"/>
                <a:sym typeface="Roboto"/>
              </a:rPr>
              <a:t>:</a:t>
            </a:r>
          </a:p>
          <a:p>
            <a:pPr lvl="2">
              <a:buClr>
                <a:srgbClr val="CEF3F5"/>
              </a:buClr>
              <a:buSzPts val="1400"/>
              <a:defRPr/>
            </a:pPr>
            <a:r>
              <a:rPr lang="en" dirty="0">
                <a:solidFill>
                  <a:srgbClr val="CEF3F5"/>
                </a:solidFill>
                <a:latin typeface="Roboto"/>
                <a:ea typeface="Roboto"/>
                <a:cs typeface="Roboto"/>
                <a:sym typeface="Roboto"/>
              </a:rPr>
              <a:t>	- Required hours for each Subject</a:t>
            </a:r>
          </a:p>
          <a:p>
            <a:pPr lvl="2">
              <a:buClr>
                <a:srgbClr val="CEF3F5"/>
              </a:buClr>
              <a:buSzPts val="1400"/>
              <a:defRPr/>
            </a:pPr>
            <a:r>
              <a:rPr lang="en" dirty="0">
                <a:solidFill>
                  <a:srgbClr val="CEF3F5"/>
                </a:solidFill>
                <a:latin typeface="Roboto"/>
                <a:ea typeface="Roboto"/>
                <a:cs typeface="Roboto"/>
                <a:sym typeface="Roboto"/>
              </a:rPr>
              <a:t>	- Faculty can’t take two lectures at once</a:t>
            </a:r>
          </a:p>
          <a:p>
            <a:pPr lvl="2">
              <a:buClr>
                <a:srgbClr val="CEF3F5"/>
              </a:buClr>
              <a:buSzPts val="1400"/>
              <a:defRPr/>
            </a:pPr>
            <a:r>
              <a:rPr lang="en" dirty="0">
                <a:solidFill>
                  <a:srgbClr val="CEF3F5"/>
                </a:solidFill>
                <a:latin typeface="Roboto"/>
                <a:ea typeface="Roboto"/>
                <a:cs typeface="Roboto"/>
                <a:sym typeface="Roboto"/>
              </a:rPr>
              <a:t>	- Enhancements: Differentiate between normal lectures and labs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F3F5"/>
              </a:buClr>
              <a:buSzPts val="1400"/>
              <a:tabLst/>
              <a:defRPr/>
            </a:pPr>
            <a:endParaRPr lang="en" sz="1400" dirty="0">
              <a:solidFill>
                <a:srgbClr val="CEF3F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ketch_230916a 2023-09-27 12-01-42_Trim">
            <a:hlinkClick r:id="" action="ppaction://media"/>
            <a:extLst>
              <a:ext uri="{FF2B5EF4-FFF2-40B4-BE49-F238E27FC236}">
                <a16:creationId xmlns:a16="http://schemas.microsoft.com/office/drawing/2014/main" id="{EF0FE79C-E112-80C0-C772-0B0A5753BB5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08710" y="1274616"/>
            <a:ext cx="3560836" cy="3525983"/>
          </a:xfrm>
          <a:prstGeom prst="rect">
            <a:avLst/>
          </a:prstGeom>
        </p:spPr>
      </p:pic>
      <p:pic>
        <p:nvPicPr>
          <p:cNvPr id="3" name="Splicing 2023-09-27 12-03-57_Trim">
            <a:hlinkClick r:id="" action="ppaction://media"/>
            <a:extLst>
              <a:ext uri="{FF2B5EF4-FFF2-40B4-BE49-F238E27FC236}">
                <a16:creationId xmlns:a16="http://schemas.microsoft.com/office/drawing/2014/main" id="{7A4295AB-FEC2-0484-A719-F42EFCDAA23F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174456" y="1274616"/>
            <a:ext cx="3369143" cy="352598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0FAB895-28FD-E548-2EF0-A496472D53EE}"/>
              </a:ext>
            </a:extLst>
          </p:cNvPr>
          <p:cNvSpPr txBox="1"/>
          <p:nvPr/>
        </p:nvSpPr>
        <p:spPr>
          <a:xfrm>
            <a:off x="408710" y="817418"/>
            <a:ext cx="12815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NORMAL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CCCBD4-4DE1-15EF-6D62-61AB77A40705}"/>
              </a:ext>
            </a:extLst>
          </p:cNvPr>
          <p:cNvSpPr txBox="1"/>
          <p:nvPr/>
        </p:nvSpPr>
        <p:spPr>
          <a:xfrm>
            <a:off x="5264727" y="817418"/>
            <a:ext cx="119841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IN" dirty="0">
                <a:solidFill>
                  <a:srgbClr val="FFFFFF"/>
                </a:solidFill>
              </a:rPr>
              <a:t>ENHANCED</a:t>
            </a:r>
            <a:endParaRPr kumimoji="0" lang="en-I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7F2AD0E-FBD7-5BED-D3ED-1DCFB9DBAA42}"/>
              </a:ext>
            </a:extLst>
          </p:cNvPr>
          <p:cNvSpPr txBox="1"/>
          <p:nvPr/>
        </p:nvSpPr>
        <p:spPr>
          <a:xfrm>
            <a:off x="1049482" y="144777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" sz="2800" b="0" i="0" u="none" strike="noStrike" kern="0" cap="none" spc="0" normalizeH="0" baseline="0" noProof="0" dirty="0">
                <a:ln>
                  <a:noFill/>
                </a:ln>
                <a:solidFill>
                  <a:srgbClr val="CEF3F5"/>
                </a:solidFill>
                <a:effectLst/>
                <a:uLnTx/>
                <a:uFillTx/>
                <a:latin typeface="Oswald"/>
                <a:sym typeface="Oswald"/>
              </a:rPr>
              <a:t>Proof Of Concept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73514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32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75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Google Shape;1084;p45"/>
          <p:cNvSpPr txBox="1">
            <a:spLocks noGrp="1"/>
          </p:cNvSpPr>
          <p:nvPr>
            <p:ph type="title"/>
          </p:nvPr>
        </p:nvSpPr>
        <p:spPr>
          <a:xfrm>
            <a:off x="643800" y="17978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Software Requirements</a:t>
            </a:r>
            <a:endParaRPr dirty="0"/>
          </a:p>
        </p:txBody>
      </p:sp>
      <p:pic>
        <p:nvPicPr>
          <p:cNvPr id="28" name="Picture 20" descr="Mongodb png images | PNGWing">
            <a:extLst>
              <a:ext uri="{FF2B5EF4-FFF2-40B4-BE49-F238E27FC236}">
                <a16:creationId xmlns:a16="http://schemas.microsoft.com/office/drawing/2014/main" id="{7DB6AC7E-75D7-F78A-B713-06030151AF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667" b="96667" l="6389" r="94444">
                        <a14:foregroundMark x1="49722" y1="7222" x2="49722" y2="7222"/>
                        <a14:foregroundMark x1="50833" y1="65278" x2="50833" y2="65278"/>
                        <a14:foregroundMark x1="50833" y1="71667" x2="50833" y2="71667"/>
                        <a14:foregroundMark x1="10556" y1="82778" x2="10556" y2="82778"/>
                        <a14:foregroundMark x1="6389" y1="84722" x2="6389" y2="84722"/>
                        <a14:foregroundMark x1="31111" y1="85000" x2="31111" y2="85000"/>
                        <a14:foregroundMark x1="39722" y1="83611" x2="39722" y2="83611"/>
                        <a14:foregroundMark x1="52500" y1="86944" x2="52500" y2="86944"/>
                        <a14:foregroundMark x1="47500" y1="93889" x2="47500" y2="93889"/>
                        <a14:foregroundMark x1="51389" y1="96667" x2="51389" y2="96667"/>
                        <a14:foregroundMark x1="64444" y1="85278" x2="64444" y2="85278"/>
                        <a14:foregroundMark x1="71389" y1="81667" x2="71389" y2="81667"/>
                        <a14:foregroundMark x1="94444" y1="82222" x2="94444" y2="822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50" y="3299470"/>
            <a:ext cx="941722" cy="860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Mysql official logo - Social media &amp; Logos Icons">
            <a:extLst>
              <a:ext uri="{FF2B5EF4-FFF2-40B4-BE49-F238E27FC236}">
                <a16:creationId xmlns:a16="http://schemas.microsoft.com/office/drawing/2014/main" id="{999C809F-0B65-9CDE-1E8D-0AAA27CB45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6241" y="3485963"/>
            <a:ext cx="847309" cy="609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DDAD551C-72E7-3A3F-B06B-557F5B9B9736}"/>
              </a:ext>
            </a:extLst>
          </p:cNvPr>
          <p:cNvSpPr txBox="1"/>
          <p:nvPr/>
        </p:nvSpPr>
        <p:spPr>
          <a:xfrm>
            <a:off x="1440279" y="3531642"/>
            <a:ext cx="584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>
                <a:solidFill>
                  <a:schemeClr val="bg1"/>
                </a:solidFill>
              </a:rPr>
              <a:t>OR</a:t>
            </a:r>
          </a:p>
        </p:txBody>
      </p:sp>
      <p:pic>
        <p:nvPicPr>
          <p:cNvPr id="1032" name="Picture 8" descr="Brand">
            <a:extLst>
              <a:ext uri="{FF2B5EF4-FFF2-40B4-BE49-F238E27FC236}">
                <a16:creationId xmlns:a16="http://schemas.microsoft.com/office/drawing/2014/main" id="{5BF11828-E363-9142-CA19-F311CE734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514" y="975976"/>
            <a:ext cx="1785198" cy="517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F66B90AE-167E-C169-FD08-89210303CE8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01037" y="793772"/>
            <a:ext cx="3546763" cy="4107012"/>
          </a:xfrm>
          <a:prstGeom prst="rect">
            <a:avLst/>
          </a:prstGeom>
        </p:spPr>
      </p:pic>
      <p:pic>
        <p:nvPicPr>
          <p:cNvPr id="1046" name="Picture 22" descr="Python Logo transparent PNG - StickPNG">
            <a:extLst>
              <a:ext uri="{FF2B5EF4-FFF2-40B4-BE49-F238E27FC236}">
                <a16:creationId xmlns:a16="http://schemas.microsoft.com/office/drawing/2014/main" id="{5317F16E-2C1E-9EF0-B57A-C50B50BCE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514" y="2068569"/>
            <a:ext cx="598149" cy="595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68DE7A7E-0D85-F4AA-59B3-512E817CA83D}"/>
              </a:ext>
            </a:extLst>
          </p:cNvPr>
          <p:cNvSpPr txBox="1"/>
          <p:nvPr/>
        </p:nvSpPr>
        <p:spPr>
          <a:xfrm>
            <a:off x="1348404" y="2186333"/>
            <a:ext cx="13519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chemeClr val="bg1"/>
                </a:solidFill>
              </a:rPr>
              <a:t>PYTHON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p37"/>
          <p:cNvSpPr txBox="1">
            <a:spLocks noGrp="1"/>
          </p:cNvSpPr>
          <p:nvPr>
            <p:ph type="title" idx="4"/>
          </p:nvPr>
        </p:nvSpPr>
        <p:spPr>
          <a:xfrm>
            <a:off x="0" y="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Conclusion</a:t>
            </a:r>
            <a:endParaRPr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F61E0AA-97D1-31AE-D5D7-AD7EC06E1B53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0" y="646171"/>
            <a:ext cx="9144000" cy="3988174"/>
          </a:xfrm>
        </p:spPr>
        <p:txBody>
          <a:bodyPr/>
          <a:lstStyle/>
          <a:p>
            <a:pPr algn="l"/>
            <a:r>
              <a:rPr lang="en-US" dirty="0"/>
              <a:t>The project aims to automate and optimize scheduling processes in educational institutions.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It seeks to improve resource utilization, reduce scheduling conflicts, and enhance user satisfaction.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The practical applications of this project are extensive, ranging from academic timetable scheduling to faculty allocation, room management, and event scheduling.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The project's objectives, including customization, resource optimization, and user-friendliness</a:t>
            </a:r>
          </a:p>
          <a:p>
            <a:pPr marL="139700" indent="0" algn="l">
              <a:buNone/>
            </a:pPr>
            <a:endParaRPr lang="en-US" dirty="0"/>
          </a:p>
          <a:p>
            <a:pPr algn="l"/>
            <a:endParaRPr lang="en-US" dirty="0"/>
          </a:p>
          <a:p>
            <a:pPr algn="l"/>
            <a:r>
              <a:rPr lang="en-US" dirty="0"/>
              <a:t>By automating and optimizing the creation of academic timetables, this project aims to improve resource utilization, minimize scheduling conflicts, and enhance user satisfaction among students, faculty, and administrators.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Thus it represents a significant opportunity to revolutionize scheduling processes in educational institutions</a:t>
            </a:r>
            <a:endParaRPr lang="en-IN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oftware Development Bussines Plan by Slidesgo">
  <a:themeElements>
    <a:clrScheme name="Simple Light">
      <a:dk1>
        <a:srgbClr val="CEF3F5"/>
      </a:dk1>
      <a:lt1>
        <a:srgbClr val="FFFFFF"/>
      </a:lt1>
      <a:dk2>
        <a:srgbClr val="0A1D42"/>
      </a:dk2>
      <a:lt2>
        <a:srgbClr val="29272C"/>
      </a:lt2>
      <a:accent1>
        <a:srgbClr val="C8AEF8"/>
      </a:accent1>
      <a:accent2>
        <a:srgbClr val="878FFF"/>
      </a:accent2>
      <a:accent3>
        <a:srgbClr val="9154F8"/>
      </a:accent3>
      <a:accent4>
        <a:srgbClr val="35C2DF"/>
      </a:accent4>
      <a:accent5>
        <a:srgbClr val="CA7BEB"/>
      </a:accent5>
      <a:accent6>
        <a:srgbClr val="972CB4"/>
      </a:accent6>
      <a:hlink>
        <a:srgbClr val="CEF3F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412</TotalTime>
  <Words>626</Words>
  <Application>Microsoft Office PowerPoint</Application>
  <PresentationFormat>On-screen Show (16:9)</PresentationFormat>
  <Paragraphs>118</Paragraphs>
  <Slides>10</Slides>
  <Notes>9</Notes>
  <HiddenSlides>0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Roboto</vt:lpstr>
      <vt:lpstr>Calibri</vt:lpstr>
      <vt:lpstr>Raleway</vt:lpstr>
      <vt:lpstr>Wingdings</vt:lpstr>
      <vt:lpstr>Oswald</vt:lpstr>
      <vt:lpstr>Arial</vt:lpstr>
      <vt:lpstr>Software Development Bussines Plan by Slidesgo</vt:lpstr>
      <vt:lpstr>DP-I Review  On “TimeTable Scheduling”</vt:lpstr>
      <vt:lpstr>Problem Statement </vt:lpstr>
      <vt:lpstr>MOTIVATION</vt:lpstr>
      <vt:lpstr>Gap Analysis</vt:lpstr>
      <vt:lpstr>PowerPoint Presentation</vt:lpstr>
      <vt:lpstr>Literature Survey</vt:lpstr>
      <vt:lpstr>PowerPoint Presentation</vt:lpstr>
      <vt:lpstr>Software Requirements</vt:lpstr>
      <vt:lpstr> Conclusion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DP-I Review  On “TimeTable Scheduling”</dc:title>
  <dc:creator>Vishwajeet Desai</dc:creator>
  <cp:lastModifiedBy>Vishwajeet Desai</cp:lastModifiedBy>
  <cp:revision>4</cp:revision>
  <dcterms:modified xsi:type="dcterms:W3CDTF">2023-09-27T06:55:39Z</dcterms:modified>
</cp:coreProperties>
</file>